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855" r:id="rId3"/>
    <p:sldId id="819" r:id="rId4"/>
    <p:sldId id="825" r:id="rId5"/>
    <p:sldId id="826" r:id="rId6"/>
    <p:sldId id="827" r:id="rId7"/>
    <p:sldId id="828" r:id="rId8"/>
    <p:sldId id="829" r:id="rId9"/>
    <p:sldId id="830" r:id="rId10"/>
    <p:sldId id="831" r:id="rId11"/>
    <p:sldId id="832" r:id="rId12"/>
    <p:sldId id="833" r:id="rId13"/>
    <p:sldId id="834" r:id="rId14"/>
    <p:sldId id="835" r:id="rId15"/>
    <p:sldId id="836" r:id="rId16"/>
    <p:sldId id="837" r:id="rId17"/>
    <p:sldId id="838" r:id="rId18"/>
    <p:sldId id="839" r:id="rId19"/>
    <p:sldId id="840" r:id="rId20"/>
    <p:sldId id="842" r:id="rId21"/>
    <p:sldId id="841" r:id="rId22"/>
    <p:sldId id="843" r:id="rId23"/>
    <p:sldId id="845" r:id="rId24"/>
    <p:sldId id="846" r:id="rId25"/>
    <p:sldId id="847" r:id="rId26"/>
    <p:sldId id="848" r:id="rId27"/>
    <p:sldId id="849" r:id="rId28"/>
    <p:sldId id="851" r:id="rId29"/>
    <p:sldId id="850" r:id="rId30"/>
    <p:sldId id="852" r:id="rId31"/>
    <p:sldId id="853" r:id="rId32"/>
    <p:sldId id="854" r:id="rId33"/>
    <p:sldId id="856" r:id="rId34"/>
    <p:sldId id="857" r:id="rId35"/>
    <p:sldId id="858" r:id="rId36"/>
    <p:sldId id="859" r:id="rId37"/>
    <p:sldId id="860" r:id="rId38"/>
    <p:sldId id="861" r:id="rId39"/>
    <p:sldId id="862" r:id="rId40"/>
    <p:sldId id="863" r:id="rId41"/>
    <p:sldId id="864" r:id="rId42"/>
    <p:sldId id="865" r:id="rId43"/>
    <p:sldId id="867" r:id="rId44"/>
    <p:sldId id="868" r:id="rId45"/>
    <p:sldId id="870" r:id="rId46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74601" autoAdjust="0"/>
  </p:normalViewPr>
  <p:slideViewPr>
    <p:cSldViewPr>
      <p:cViewPr varScale="1">
        <p:scale>
          <a:sx n="63" d="100"/>
          <a:sy n="63" d="100"/>
        </p:scale>
        <p:origin x="189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3076671" cy="511054"/>
          </a:xfrm>
          <a:prstGeom prst="rect">
            <a:avLst/>
          </a:prstGeom>
        </p:spPr>
        <p:txBody>
          <a:bodyPr vert="horz" lIns="94977" tIns="47488" rIns="94977" bIns="4748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090" y="2"/>
            <a:ext cx="3076671" cy="511054"/>
          </a:xfrm>
          <a:prstGeom prst="rect">
            <a:avLst/>
          </a:prstGeom>
        </p:spPr>
        <p:txBody>
          <a:bodyPr vert="horz" lIns="94977" tIns="47488" rIns="94977" bIns="47488" rtlCol="0"/>
          <a:lstStyle>
            <a:lvl1pPr algn="r">
              <a:defRPr sz="1300"/>
            </a:lvl1pPr>
          </a:lstStyle>
          <a:p>
            <a:fld id="{BD215BD4-F0D3-4018-AC4B-D7B177933D00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721870"/>
            <a:ext cx="3076671" cy="511054"/>
          </a:xfrm>
          <a:prstGeom prst="rect">
            <a:avLst/>
          </a:prstGeom>
        </p:spPr>
        <p:txBody>
          <a:bodyPr vert="horz" lIns="94977" tIns="47488" rIns="94977" bIns="4748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090" y="9721870"/>
            <a:ext cx="3076671" cy="511054"/>
          </a:xfrm>
          <a:prstGeom prst="rect">
            <a:avLst/>
          </a:prstGeom>
        </p:spPr>
        <p:txBody>
          <a:bodyPr vert="horz" lIns="94977" tIns="47488" rIns="94977" bIns="47488" rtlCol="0" anchor="b"/>
          <a:lstStyle>
            <a:lvl1pPr algn="r">
              <a:defRPr sz="1300"/>
            </a:lvl1pPr>
          </a:lstStyle>
          <a:p>
            <a:fld id="{42F3C8F3-C47F-42E4-83D9-6020A545C4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788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6363" cy="511731"/>
          </a:xfrm>
          <a:prstGeom prst="rect">
            <a:avLst/>
          </a:prstGeom>
        </p:spPr>
        <p:txBody>
          <a:bodyPr vert="horz" lIns="100399" tIns="50201" rIns="100399" bIns="50201" rtlCol="0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100399" tIns="50201" rIns="100399" bIns="50201" rtlCol="0"/>
          <a:lstStyle>
            <a:lvl1pPr algn="r">
              <a:defRPr sz="1400"/>
            </a:lvl1pPr>
          </a:lstStyle>
          <a:p>
            <a:fld id="{80964C1B-8F1A-49A8-A9BD-80788AB75375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0399" tIns="50201" rIns="100399" bIns="5020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100399" tIns="50201" rIns="100399" bIns="5020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6363" cy="511731"/>
          </a:xfrm>
          <a:prstGeom prst="rect">
            <a:avLst/>
          </a:prstGeom>
        </p:spPr>
        <p:txBody>
          <a:bodyPr vert="horz" lIns="100399" tIns="50201" rIns="100399" bIns="50201" rtlCol="0" anchor="b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100399" tIns="50201" rIns="100399" bIns="50201" rtlCol="0" anchor="b"/>
          <a:lstStyle>
            <a:lvl1pPr algn="r">
              <a:defRPr sz="1400"/>
            </a:lvl1pPr>
          </a:lstStyle>
          <a:p>
            <a:fld id="{A2441D11-4E1B-40ED-A5FB-73B9267B7B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71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Ome</a:t>
            </a:r>
            <a:r>
              <a:rPr lang="en-US" dirty="0" smtClean="0"/>
              <a:t> Srirama Jai </a:t>
            </a:r>
            <a:r>
              <a:rPr lang="en-US" dirty="0" err="1" smtClean="0"/>
              <a:t>Vinayaka</a:t>
            </a:r>
            <a:endParaRPr lang="en-US" dirty="0" smtClean="0"/>
          </a:p>
          <a:p>
            <a:r>
              <a:rPr lang="en-US" dirty="0" err="1" smtClean="0"/>
              <a:t>Ome</a:t>
            </a:r>
            <a:r>
              <a:rPr lang="en-US" dirty="0" smtClean="0"/>
              <a:t> Srirama 	Jai </a:t>
            </a:r>
            <a:r>
              <a:rPr lang="en-US" dirty="0" err="1" smtClean="0"/>
              <a:t>Vinayaka</a:t>
            </a:r>
            <a:endParaRPr lang="en-US" dirty="0" smtClean="0"/>
          </a:p>
          <a:p>
            <a:r>
              <a:rPr lang="en-US" dirty="0" err="1" smtClean="0"/>
              <a:t>Ome</a:t>
            </a:r>
            <a:r>
              <a:rPr lang="en-US" dirty="0" smtClean="0"/>
              <a:t> Srirama		Jai </a:t>
            </a:r>
            <a:r>
              <a:rPr lang="en-US" dirty="0" err="1" smtClean="0"/>
              <a:t>Vinayaka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41D11-4E1B-40ED-A5FB-73B9267B7B6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30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Advanced Persistent Threats (APTs): Emerging class of cyberattacks that are goal oriented, highly targeted, well organized, well funded, technically advanced, stealthy, and persistent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41D11-4E1B-40ED-A5FB-73B9267B7B6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620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Advanced Persistent Threats (APTs): Emerging class of cyberattacks that are goal oriented, highly targeted, well organized, well funded, technically advanced, stealthy, and persistent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41D11-4E1B-40ED-A5FB-73B9267B7B6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23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41D11-4E1B-40ED-A5FB-73B9267B7B6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4055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41D11-4E1B-40ED-A5FB-73B9267B7B69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34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Translucent programming models, languages, and APIs will be needed to enable tackling the complexity of application development while permitting control of application delivery to future-generation Clouds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41D11-4E1B-40ED-A5FB-73B9267B7B69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64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81568-1249-438E-B333-71182EDA1D26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35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5th utility (after water, electricity, gas, and telephony)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41D11-4E1B-40ED-A5FB-73B9267B7B6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063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41D11-4E1B-40ED-A5FB-73B9267B7B6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90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Neuromorphic</a:t>
            </a:r>
            <a:r>
              <a:rPr lang="en-US" dirty="0" smtClean="0"/>
              <a:t> engineering, also known as </a:t>
            </a:r>
            <a:r>
              <a:rPr lang="en-US" b="1" dirty="0" smtClean="0"/>
              <a:t>neuromorphic</a:t>
            </a:r>
            <a:r>
              <a:rPr lang="en-US" dirty="0" smtClean="0"/>
              <a:t> computing, is a concept developed by Carver Mead, in the late 1980s, describing the use of very-large-scale integration (VLSI) systems containing electronic analog circuits to mimic neuro-biological architectures present in the nervous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41D11-4E1B-40ED-A5FB-73B9267B7B6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335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Resource throttling refers to the artificial cutting down or lowering of the amount of resources or returns in a system.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41D11-4E1B-40ED-A5FB-73B9267B7B6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0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Erasure coding</a:t>
            </a:r>
            <a:r>
              <a:rPr lang="en-US" dirty="0" smtClean="0"/>
              <a:t> (EC) is a method of data protection in which data is broken into fragments, expanded and encoded with redundant data pieces and stored across a set of different locations or storage media.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41D11-4E1B-40ED-A5FB-73B9267B7B6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42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Homogeneous hardware processors with N cores can be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VMs with any sub-set or multiples of N cores.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41D11-4E1B-40ED-A5FB-73B9267B7B6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62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Homogeneous hardware processors with N cores can be organized as VMs with any sub-set or multiples of N cores.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41D11-4E1B-40ED-A5FB-73B9267B7B6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20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Homogeneous hardware processors with N cores can be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VMs with any sub-set or multiples of N cores.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41D11-4E1B-40ED-A5FB-73B9267B7B6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966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12/05/2020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3CB73-4A80-4381-9D36-E4FAC6A4A2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Satish Srirama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12/05/2020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Satish Srirama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CB73-4A80-4381-9D36-E4FAC6A4A2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12/05/2020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Satish Srirama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CB73-4A80-4381-9D36-E4FAC6A4A2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12/05/2020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Satish Srirama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CB73-4A80-4381-9D36-E4FAC6A4A2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12/05/2020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3CB73-4A80-4381-9D36-E4FAC6A4A2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Satish Srirama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12/05/2020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Satish Srirama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CB73-4A80-4381-9D36-E4FAC6A4A2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12/05/2020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Satish Srirama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CB73-4A80-4381-9D36-E4FAC6A4A2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12/05/2020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Satish Srirama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CB73-4A80-4381-9D36-E4FAC6A4A2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12/05/2020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Satish Srirama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CB73-4A80-4381-9D36-E4FAC6A4A2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12/05/2020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Satish Srirama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CB73-4A80-4381-9D36-E4FAC6A4A2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12/05/2020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Satish Srirama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CB73-4A80-4381-9D36-E4FAC6A4A2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12/05/2020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Satish Srirama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CB73-4A80-4381-9D36-E4FAC6A4A2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12/05/2020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Satish Srirama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3CB73-4A80-4381-9D36-E4FAC6A4A2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52650"/>
            <a:ext cx="7772400" cy="25717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 A Manifesto for Future Generation Cloud Computing: Research Directions for the Next Decade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7735" y="4796886"/>
            <a:ext cx="6400800" cy="1752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Satish Srirama</a:t>
            </a:r>
          </a:p>
          <a:p>
            <a:r>
              <a:rPr lang="en-US" sz="2000" dirty="0" smtClean="0"/>
              <a:t>satish.srirama@ut.ee</a:t>
            </a:r>
            <a:endParaRPr lang="en-US" sz="2000" dirty="0"/>
          </a:p>
        </p:txBody>
      </p:sp>
      <p:sp>
        <p:nvSpPr>
          <p:cNvPr id="4" name="AutoShape 5" descr="jpeg&amp;filename=Quretec_big"/>
          <p:cNvSpPr>
            <a:spLocks noChangeAspect="1" noChangeArrowheads="1"/>
          </p:cNvSpPr>
          <p:nvPr/>
        </p:nvSpPr>
        <p:spPr bwMode="auto">
          <a:xfrm>
            <a:off x="1778000" y="1397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pic>
        <p:nvPicPr>
          <p:cNvPr id="5" name="Picture 10" descr="http://www.cs.ut.ee/themes/aboutpeople/img/banners/rotate.php"/>
          <p:cNvPicPr>
            <a:picLocks noChangeAspect="1" noChangeArrowheads="1"/>
          </p:cNvPicPr>
          <p:nvPr/>
        </p:nvPicPr>
        <p:blipFill>
          <a:blip r:embed="rId3" cstate="print"/>
          <a:srcRect l="3421"/>
          <a:stretch>
            <a:fillRect/>
          </a:stretch>
        </p:blipFill>
        <p:spPr bwMode="auto">
          <a:xfrm>
            <a:off x="0" y="304800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www.cs.ut.ee/sites/default/files/TY_en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7175"/>
            <a:ext cx="42862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8729" y="5070333"/>
            <a:ext cx="3192929" cy="194006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95400" y="1986148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Cloud Computing </a:t>
            </a:r>
            <a:r>
              <a:rPr lang="en-US" dirty="0" smtClean="0"/>
              <a:t>- LTAT.06.008 </a:t>
            </a:r>
            <a:r>
              <a:rPr lang="en-US" dirty="0"/>
              <a:t>– Lecture </a:t>
            </a:r>
            <a:r>
              <a:rPr lang="en-US" dirty="0" smtClean="0"/>
              <a:t>14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Scalability and Elasticity </a:t>
            </a:r>
            <a:r>
              <a:rPr lang="en-US" dirty="0" smtClean="0"/>
              <a:t>– Future Research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S</a:t>
            </a:r>
            <a:r>
              <a:rPr lang="en-US" dirty="0" smtClean="0"/>
              <a:t>pecial-purpose clouds </a:t>
            </a:r>
            <a:r>
              <a:rPr lang="en-US" dirty="0"/>
              <a:t>for specific </a:t>
            </a:r>
            <a:r>
              <a:rPr lang="en-US" dirty="0" smtClean="0"/>
              <a:t>functions</a:t>
            </a:r>
          </a:p>
          <a:p>
            <a:pPr lvl="1"/>
            <a:r>
              <a:rPr lang="en-US" dirty="0" smtClean="0"/>
              <a:t>Deep learning e.g</a:t>
            </a:r>
            <a:r>
              <a:rPr lang="en-US" dirty="0"/>
              <a:t>., Convolutional Neural Networks, </a:t>
            </a:r>
            <a:r>
              <a:rPr lang="en-US" dirty="0" smtClean="0"/>
              <a:t>Multi-Layer </a:t>
            </a:r>
            <a:r>
              <a:rPr lang="en-US" dirty="0" err="1"/>
              <a:t>Perceptrons</a:t>
            </a:r>
            <a:r>
              <a:rPr lang="en-US" dirty="0"/>
              <a:t>, and Long Short-Term Memory</a:t>
            </a:r>
          </a:p>
          <a:p>
            <a:pPr lvl="1"/>
            <a:r>
              <a:rPr lang="en-US" dirty="0"/>
              <a:t>Cloud providers are </a:t>
            </a:r>
            <a:r>
              <a:rPr lang="en-US" dirty="0" smtClean="0"/>
              <a:t>already offering </a:t>
            </a:r>
            <a:r>
              <a:rPr lang="en-US" dirty="0"/>
              <a:t>accelerator and special-purpose </a:t>
            </a:r>
            <a:r>
              <a:rPr lang="en-US" dirty="0" smtClean="0"/>
              <a:t>hardware e.g. Amazon GPUs</a:t>
            </a:r>
            <a:r>
              <a:rPr lang="en-US" dirty="0"/>
              <a:t>, Google </a:t>
            </a:r>
            <a:r>
              <a:rPr lang="en-US" dirty="0" smtClean="0"/>
              <a:t>TPUs</a:t>
            </a:r>
          </a:p>
          <a:p>
            <a:r>
              <a:rPr lang="en-US" dirty="0" smtClean="0"/>
              <a:t>Need to develop appropriate virtualization and programming abstractions</a:t>
            </a:r>
          </a:p>
          <a:p>
            <a:pPr lvl="1"/>
            <a:r>
              <a:rPr lang="en-US" dirty="0" smtClean="0"/>
              <a:t>Enabling </a:t>
            </a:r>
            <a:r>
              <a:rPr lang="en-US" dirty="0"/>
              <a:t>just-in-time </a:t>
            </a:r>
            <a:r>
              <a:rPr lang="en-US" dirty="0" smtClean="0"/>
              <a:t>compilation </a:t>
            </a:r>
            <a:r>
              <a:rPr lang="en-US" dirty="0"/>
              <a:t>and </a:t>
            </a:r>
            <a:r>
              <a:rPr lang="en-US" dirty="0" smtClean="0"/>
              <a:t>optimization </a:t>
            </a:r>
            <a:r>
              <a:rPr lang="en-US" dirty="0"/>
              <a:t>for special-purpose </a:t>
            </a:r>
            <a:r>
              <a:rPr lang="en-US" dirty="0" smtClean="0"/>
              <a:t>hardware</a:t>
            </a:r>
          </a:p>
          <a:p>
            <a:r>
              <a:rPr lang="en-US" dirty="0" smtClean="0"/>
              <a:t>Appropriate economic models</a:t>
            </a:r>
          </a:p>
          <a:p>
            <a:pPr lvl="1"/>
            <a:r>
              <a:rPr lang="en-US" dirty="0"/>
              <a:t>e.g., </a:t>
            </a:r>
            <a:r>
              <a:rPr lang="en-US" dirty="0" smtClean="0"/>
              <a:t>Offering </a:t>
            </a:r>
            <a:r>
              <a:rPr lang="en-US" dirty="0"/>
              <a:t>image and video processing as </a:t>
            </a:r>
            <a:r>
              <a:rPr lang="en-US" dirty="0" err="1" smtClean="0"/>
              <a:t>composable</a:t>
            </a:r>
            <a:r>
              <a:rPr lang="en-US" dirty="0" smtClean="0"/>
              <a:t> micro-services</a:t>
            </a:r>
            <a:endParaRPr lang="en-US" dirty="0"/>
          </a:p>
          <a:p>
            <a:r>
              <a:rPr lang="en-US" dirty="0" smtClean="0"/>
              <a:t>To </a:t>
            </a:r>
            <a:r>
              <a:rPr lang="en-US" dirty="0"/>
              <a:t>address large-scale communication-intensive applications, further Cloud </a:t>
            </a:r>
            <a:r>
              <a:rPr lang="en-US" dirty="0" smtClean="0"/>
              <a:t>provider investments </a:t>
            </a:r>
            <a:r>
              <a:rPr lang="en-US" dirty="0"/>
              <a:t>are required </a:t>
            </a:r>
            <a:endParaRPr lang="en-US" dirty="0" smtClean="0"/>
          </a:p>
          <a:p>
            <a:pPr lvl="1"/>
            <a:r>
              <a:rPr lang="en-US" dirty="0" smtClean="0"/>
              <a:t>to </a:t>
            </a:r>
            <a:r>
              <a:rPr lang="en-US" dirty="0"/>
              <a:t>support high-throughput and low-latency </a:t>
            </a:r>
            <a:r>
              <a:rPr lang="en-US" dirty="0" smtClean="0"/>
              <a:t>networks</a:t>
            </a:r>
          </a:p>
          <a:p>
            <a:r>
              <a:rPr lang="en-US" dirty="0" smtClean="0"/>
              <a:t>Decentralized scalable distributed algorithms for edge, hybrid and inter-clouds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12/05/2020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3CB73-4A80-4381-9D36-E4FAC6A4A2C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Satish Srirama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49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Resource Management and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M</a:t>
            </a:r>
            <a:r>
              <a:rPr lang="en-US" dirty="0" smtClean="0"/>
              <a:t>odern </a:t>
            </a:r>
            <a:r>
              <a:rPr lang="en-US" dirty="0"/>
              <a:t>CDCs </a:t>
            </a:r>
            <a:r>
              <a:rPr lang="en-US" dirty="0" smtClean="0"/>
              <a:t>contain </a:t>
            </a:r>
            <a:r>
              <a:rPr lang="en-US" dirty="0"/>
              <a:t>tens to hundreds of thousands</a:t>
            </a:r>
            <a:r>
              <a:rPr lang="en-US" dirty="0" smtClean="0"/>
              <a:t> computing </a:t>
            </a:r>
            <a:r>
              <a:rPr lang="en-US" dirty="0"/>
              <a:t>and storage </a:t>
            </a:r>
            <a:r>
              <a:rPr lang="en-US" dirty="0" smtClean="0"/>
              <a:t>devices</a:t>
            </a:r>
          </a:p>
          <a:p>
            <a:pPr lvl="1"/>
            <a:r>
              <a:rPr lang="en-US" dirty="0" smtClean="0"/>
              <a:t>Host complex applications and relevant data</a:t>
            </a:r>
            <a:endParaRPr lang="en-US" dirty="0"/>
          </a:p>
          <a:p>
            <a:r>
              <a:rPr lang="en-US" dirty="0" smtClean="0"/>
              <a:t>Effective </a:t>
            </a:r>
            <a:r>
              <a:rPr lang="en-US" dirty="0"/>
              <a:t>resource management </a:t>
            </a:r>
            <a:r>
              <a:rPr lang="en-US" dirty="0" smtClean="0"/>
              <a:t>and scheduling policies are </a:t>
            </a:r>
            <a:r>
              <a:rPr lang="en-US" dirty="0"/>
              <a:t>important to achieve high scalability and operational </a:t>
            </a:r>
            <a:r>
              <a:rPr lang="en-US" dirty="0" smtClean="0"/>
              <a:t>efficiency</a:t>
            </a:r>
          </a:p>
          <a:p>
            <a:r>
              <a:rPr lang="en-US" dirty="0" smtClean="0"/>
              <a:t>IaaS </a:t>
            </a:r>
            <a:r>
              <a:rPr lang="en-US" dirty="0"/>
              <a:t>providers mostly rely on </a:t>
            </a:r>
            <a:endParaRPr lang="en-US" dirty="0" smtClean="0"/>
          </a:p>
          <a:p>
            <a:pPr lvl="1"/>
            <a:r>
              <a:rPr lang="en-US" dirty="0" smtClean="0"/>
              <a:t>Static VM </a:t>
            </a:r>
            <a:r>
              <a:rPr lang="en-US" dirty="0"/>
              <a:t>provisioning </a:t>
            </a:r>
            <a:r>
              <a:rPr lang="en-US" dirty="0" smtClean="0"/>
              <a:t>policies</a:t>
            </a:r>
          </a:p>
          <a:p>
            <a:pPr lvl="2"/>
            <a:r>
              <a:rPr lang="en-US" dirty="0" smtClean="0"/>
              <a:t>Allocate a </a:t>
            </a:r>
            <a:r>
              <a:rPr lang="en-US" dirty="0"/>
              <a:t>fixed set of physical resources to VMs using bin-packing </a:t>
            </a:r>
            <a:r>
              <a:rPr lang="en-US" dirty="0" smtClean="0"/>
              <a:t>algorithms</a:t>
            </a:r>
          </a:p>
          <a:p>
            <a:pPr lvl="1"/>
            <a:r>
              <a:rPr lang="en-US" dirty="0" smtClean="0"/>
              <a:t>Dynamic policies</a:t>
            </a:r>
          </a:p>
          <a:p>
            <a:pPr lvl="2"/>
            <a:r>
              <a:rPr lang="en-US" dirty="0"/>
              <a:t>H</a:t>
            </a:r>
            <a:r>
              <a:rPr lang="en-US" dirty="0" smtClean="0"/>
              <a:t>andling </a:t>
            </a:r>
            <a:r>
              <a:rPr lang="en-US" dirty="0"/>
              <a:t>load variations through live VM migrations and other load balancing techniques</a:t>
            </a:r>
            <a:endParaRPr lang="en-US" dirty="0" smtClean="0"/>
          </a:p>
          <a:p>
            <a:r>
              <a:rPr lang="en-US" dirty="0"/>
              <a:t>Policies available </a:t>
            </a:r>
            <a:r>
              <a:rPr lang="en-US" dirty="0" smtClean="0"/>
              <a:t>at </a:t>
            </a:r>
            <a:r>
              <a:rPr lang="en-US" dirty="0"/>
              <a:t>PaaS and </a:t>
            </a:r>
            <a:r>
              <a:rPr lang="en-US" dirty="0" smtClean="0"/>
              <a:t>SaaS level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uto-scaling techniques</a:t>
            </a:r>
          </a:p>
          <a:p>
            <a:pPr lvl="1"/>
            <a:r>
              <a:rPr lang="en-US" dirty="0" smtClean="0"/>
              <a:t>Resource </a:t>
            </a:r>
            <a:r>
              <a:rPr lang="en-US" dirty="0"/>
              <a:t>throttling </a:t>
            </a:r>
            <a:r>
              <a:rPr lang="en-US" dirty="0" smtClean="0"/>
              <a:t>methods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handle workload bursts, trends</a:t>
            </a:r>
            <a:r>
              <a:rPr lang="en-US" dirty="0" smtClean="0"/>
              <a:t>, </a:t>
            </a:r>
            <a:r>
              <a:rPr lang="en-US" dirty="0"/>
              <a:t>control usage of </a:t>
            </a:r>
            <a:r>
              <a:rPr lang="en-US" dirty="0" err="1"/>
              <a:t>preemptible</a:t>
            </a:r>
            <a:r>
              <a:rPr lang="en-US" dirty="0"/>
              <a:t> VMs</a:t>
            </a:r>
            <a:endParaRPr lang="en-US" dirty="0" smtClean="0"/>
          </a:p>
          <a:p>
            <a:pPr lvl="1"/>
            <a:r>
              <a:rPr lang="en-US" dirty="0"/>
              <a:t>A</a:t>
            </a:r>
            <a:r>
              <a:rPr lang="en-US" dirty="0" smtClean="0"/>
              <a:t>dmission </a:t>
            </a:r>
            <a:r>
              <a:rPr lang="en-US" dirty="0"/>
              <a:t>control </a:t>
            </a:r>
            <a:r>
              <a:rPr lang="en-US" dirty="0" smtClean="0"/>
              <a:t>methods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o handle peak </a:t>
            </a:r>
            <a:r>
              <a:rPr lang="en-US" dirty="0"/>
              <a:t>load and prioritize workloads of high-value customers</a:t>
            </a:r>
            <a:endParaRPr lang="en-US" dirty="0" smtClean="0"/>
          </a:p>
          <a:p>
            <a:pPr lvl="1"/>
            <a:r>
              <a:rPr lang="en-US" dirty="0"/>
              <a:t>S</a:t>
            </a:r>
            <a:r>
              <a:rPr lang="en-US" dirty="0" smtClean="0"/>
              <a:t>ervice </a:t>
            </a:r>
            <a:r>
              <a:rPr lang="en-US" dirty="0"/>
              <a:t>orchestration and </a:t>
            </a:r>
            <a:r>
              <a:rPr lang="en-US" dirty="0" smtClean="0"/>
              <a:t>workflow </a:t>
            </a:r>
            <a:r>
              <a:rPr lang="en-US" dirty="0"/>
              <a:t>schedulers</a:t>
            </a:r>
          </a:p>
          <a:p>
            <a:pPr lvl="2"/>
            <a:r>
              <a:rPr lang="en-US" dirty="0" smtClean="0"/>
              <a:t>To </a:t>
            </a:r>
            <a:r>
              <a:rPr lang="en-US" dirty="0"/>
              <a:t>compose and orchestrate </a:t>
            </a:r>
            <a:r>
              <a:rPr lang="en-US" dirty="0" smtClean="0"/>
              <a:t>workloads (</a:t>
            </a:r>
            <a:r>
              <a:rPr lang="en-US" dirty="0"/>
              <a:t>e.g., scientific data workflows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12/05/2020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3CB73-4A80-4381-9D36-E4FAC6A4A2C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Satish Srirama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97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Resource Management and Scheduling - </a:t>
            </a:r>
            <a:r>
              <a:rPr lang="en-US" dirty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Existing </a:t>
            </a:r>
            <a:r>
              <a:rPr lang="en-US" dirty="0"/>
              <a:t>management policies tend to be intolerant to </a:t>
            </a:r>
            <a:r>
              <a:rPr lang="en-US" dirty="0" smtClean="0"/>
              <a:t>inaccurate estimates </a:t>
            </a:r>
            <a:r>
              <a:rPr lang="en-US" dirty="0"/>
              <a:t>of resource </a:t>
            </a:r>
            <a:r>
              <a:rPr lang="en-US" dirty="0" smtClean="0"/>
              <a:t>requirements</a:t>
            </a:r>
          </a:p>
          <a:p>
            <a:pPr lvl="1"/>
            <a:r>
              <a:rPr lang="en-US" dirty="0" smtClean="0"/>
              <a:t>Need to study novel </a:t>
            </a:r>
            <a:r>
              <a:rPr lang="en-US" dirty="0"/>
              <a:t>tradeoffs between policy </a:t>
            </a:r>
            <a:r>
              <a:rPr lang="en-US" dirty="0" smtClean="0"/>
              <a:t>optimality and </a:t>
            </a:r>
            <a:r>
              <a:rPr lang="en-US" dirty="0"/>
              <a:t>its robustness to inaccurate workload information</a:t>
            </a:r>
          </a:p>
          <a:p>
            <a:r>
              <a:rPr lang="en-US" dirty="0"/>
              <a:t>R</a:t>
            </a:r>
            <a:r>
              <a:rPr lang="en-US" dirty="0" smtClean="0"/>
              <a:t>esource </a:t>
            </a:r>
            <a:r>
              <a:rPr lang="en-US" dirty="0"/>
              <a:t>management policies tend to focus on </a:t>
            </a:r>
            <a:r>
              <a:rPr lang="en-US" dirty="0" smtClean="0"/>
              <a:t>optimizing </a:t>
            </a:r>
            <a:r>
              <a:rPr lang="en-US" dirty="0"/>
              <a:t>specific metrics </a:t>
            </a:r>
            <a:r>
              <a:rPr lang="en-US" dirty="0" smtClean="0"/>
              <a:t>and resources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ften lack </a:t>
            </a:r>
            <a:r>
              <a:rPr lang="en-US" dirty="0"/>
              <a:t>a systematic approach to co-existence in the same environment of </a:t>
            </a:r>
            <a:r>
              <a:rPr lang="en-US" dirty="0" smtClean="0"/>
              <a:t>multiple </a:t>
            </a:r>
            <a:r>
              <a:rPr lang="en-US" dirty="0"/>
              <a:t>control loops</a:t>
            </a:r>
          </a:p>
          <a:p>
            <a:r>
              <a:rPr lang="en-US" dirty="0"/>
              <a:t>M</a:t>
            </a:r>
            <a:r>
              <a:rPr lang="en-US" dirty="0" smtClean="0"/>
              <a:t>ethods </a:t>
            </a:r>
            <a:r>
              <a:rPr lang="en-US" dirty="0"/>
              <a:t>for hybrid </a:t>
            </a:r>
            <a:r>
              <a:rPr lang="en-US" dirty="0" smtClean="0"/>
              <a:t>Clouds and </a:t>
            </a:r>
            <a:r>
              <a:rPr lang="en-US" dirty="0"/>
              <a:t>federated </a:t>
            </a:r>
            <a:r>
              <a:rPr lang="en-US" dirty="0" smtClean="0"/>
              <a:t>Clouds</a:t>
            </a:r>
          </a:p>
          <a:p>
            <a:r>
              <a:rPr lang="en-US" dirty="0"/>
              <a:t>Risks related to the interplay between </a:t>
            </a:r>
            <a:r>
              <a:rPr lang="en-US" dirty="0" smtClean="0"/>
              <a:t>security and </a:t>
            </a:r>
            <a:r>
              <a:rPr lang="en-US" dirty="0"/>
              <a:t>resource management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12/05/2020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3CB73-4A80-4381-9D36-E4FAC6A4A2C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Satish Srirama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62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Resource Management and Scheduling </a:t>
            </a:r>
            <a:r>
              <a:rPr lang="en-US" dirty="0"/>
              <a:t>- Future Research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C</a:t>
            </a:r>
            <a:r>
              <a:rPr lang="en-US" dirty="0" smtClean="0"/>
              <a:t>ooperative </a:t>
            </a:r>
            <a:r>
              <a:rPr lang="en-US" dirty="0"/>
              <a:t>resource management between </a:t>
            </a:r>
            <a:r>
              <a:rPr lang="en-US" dirty="0" smtClean="0"/>
              <a:t>centralized CDCs </a:t>
            </a:r>
            <a:r>
              <a:rPr lang="en-US" dirty="0"/>
              <a:t>and distributed Edge computing resources for real-time processing</a:t>
            </a:r>
            <a:endParaRPr lang="en-US" dirty="0" smtClean="0"/>
          </a:p>
          <a:p>
            <a:r>
              <a:rPr lang="en-US" dirty="0" smtClean="0"/>
              <a:t>Novel scheduling methods for the distributed and heterogeneous environments</a:t>
            </a:r>
          </a:p>
          <a:p>
            <a:r>
              <a:rPr lang="en-US" dirty="0" err="1"/>
              <a:t>Serverless</a:t>
            </a:r>
            <a:r>
              <a:rPr lang="en-US" dirty="0"/>
              <a:t> </a:t>
            </a:r>
            <a:r>
              <a:rPr lang="en-US" dirty="0" smtClean="0"/>
              <a:t>computing offloads </a:t>
            </a:r>
            <a:r>
              <a:rPr lang="en-US" dirty="0"/>
              <a:t>the computation far from the application core </a:t>
            </a:r>
            <a:r>
              <a:rPr lang="en-US" dirty="0" smtClean="0"/>
              <a:t>components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etwork </a:t>
            </a:r>
            <a:r>
              <a:rPr lang="en-US" dirty="0"/>
              <a:t>latency can visibly affect function response </a:t>
            </a:r>
            <a:r>
              <a:rPr lang="en-US" dirty="0" smtClean="0"/>
              <a:t>time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ovel </a:t>
            </a:r>
            <a:r>
              <a:rPr lang="en-US" dirty="0"/>
              <a:t>resource management policies </a:t>
            </a:r>
            <a:r>
              <a:rPr lang="en-US" dirty="0" smtClean="0"/>
              <a:t>to decide </a:t>
            </a:r>
            <a:r>
              <a:rPr lang="en-US" dirty="0"/>
              <a:t>when and to which extent </a:t>
            </a:r>
            <a:r>
              <a:rPr lang="en-US" dirty="0" smtClean="0"/>
              <a:t>to rely </a:t>
            </a:r>
            <a:r>
              <a:rPr lang="en-US" dirty="0"/>
              <a:t>on </a:t>
            </a:r>
            <a:r>
              <a:rPr lang="en-US" dirty="0" err="1"/>
              <a:t>FaaS</a:t>
            </a:r>
            <a:endParaRPr lang="en-US" dirty="0"/>
          </a:p>
          <a:p>
            <a:r>
              <a:rPr lang="en-US" dirty="0"/>
              <a:t>P</a:t>
            </a:r>
            <a:r>
              <a:rPr lang="en-US" dirty="0" smtClean="0"/>
              <a:t>roviders </a:t>
            </a:r>
            <a:r>
              <a:rPr lang="en-US" dirty="0"/>
              <a:t>and consumers, </a:t>
            </a:r>
            <a:r>
              <a:rPr lang="en-US" dirty="0" smtClean="0"/>
              <a:t>often have </a:t>
            </a:r>
            <a:r>
              <a:rPr lang="en-US" dirty="0"/>
              <a:t>different goals </a:t>
            </a:r>
            <a:r>
              <a:rPr lang="en-US" dirty="0" smtClean="0"/>
              <a:t>and constraints</a:t>
            </a:r>
          </a:p>
          <a:p>
            <a:pPr lvl="1"/>
            <a:r>
              <a:rPr lang="en-US" dirty="0" smtClean="0"/>
              <a:t>Novel </a:t>
            </a:r>
            <a:r>
              <a:rPr lang="en-US" dirty="0"/>
              <a:t>game-theoretic approaches and market-oriented models for </a:t>
            </a:r>
            <a:r>
              <a:rPr lang="en-US" dirty="0" smtClean="0"/>
              <a:t>resource allocation </a:t>
            </a:r>
            <a:r>
              <a:rPr lang="en-US" dirty="0"/>
              <a:t>and regulation</a:t>
            </a:r>
            <a:endParaRPr lang="en-US" dirty="0" smtClean="0"/>
          </a:p>
          <a:p>
            <a:r>
              <a:rPr lang="en-US" dirty="0" smtClean="0"/>
              <a:t>AI driven management</a:t>
            </a:r>
          </a:p>
          <a:p>
            <a:r>
              <a:rPr lang="en-US" dirty="0"/>
              <a:t>By logically </a:t>
            </a:r>
            <a:r>
              <a:rPr lang="en-US" dirty="0" smtClean="0"/>
              <a:t>centralizing </a:t>
            </a:r>
            <a:r>
              <a:rPr lang="en-US" dirty="0"/>
              <a:t>the </a:t>
            </a:r>
            <a:r>
              <a:rPr lang="en-US" dirty="0" smtClean="0"/>
              <a:t>network control </a:t>
            </a:r>
            <a:r>
              <a:rPr lang="en-US" dirty="0"/>
              <a:t>plane, SDNs provide opportunities for more efficient management of </a:t>
            </a:r>
            <a:r>
              <a:rPr lang="en-US" dirty="0" smtClean="0"/>
              <a:t>resources</a:t>
            </a:r>
          </a:p>
          <a:p>
            <a:pPr lvl="1"/>
            <a:r>
              <a:rPr lang="en-US" dirty="0" smtClean="0"/>
              <a:t>SDN-driven orchestration and consolidation</a:t>
            </a:r>
          </a:p>
          <a:p>
            <a:pPr lvl="1"/>
            <a:r>
              <a:rPr lang="en-US" dirty="0" smtClean="0"/>
              <a:t>Efficient algorithms to exploit these features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12/05/2020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3CB73-4A80-4381-9D36-E4FAC6A4A2C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Satish Srirama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76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Cloud computing systems face a variety of reliability-related threats </a:t>
            </a:r>
            <a:endParaRPr lang="en-US" dirty="0" smtClean="0"/>
          </a:p>
          <a:p>
            <a:pPr lvl="1"/>
            <a:r>
              <a:rPr lang="en-US" dirty="0"/>
              <a:t>H</a:t>
            </a:r>
            <a:r>
              <a:rPr lang="en-US" dirty="0" smtClean="0"/>
              <a:t>ardware </a:t>
            </a:r>
            <a:r>
              <a:rPr lang="en-US" dirty="0"/>
              <a:t>failures, resource missing failures, overflow failures, </a:t>
            </a:r>
            <a:r>
              <a:rPr lang="en-US" dirty="0" smtClean="0"/>
              <a:t>network failures</a:t>
            </a:r>
            <a:r>
              <a:rPr lang="en-US" dirty="0"/>
              <a:t>, timeout failures, and flaws in software being triggered by environmental change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cascade of failures may be triggered leading to large-scale service </a:t>
            </a:r>
            <a:r>
              <a:rPr lang="en-US" dirty="0" smtClean="0"/>
              <a:t>disruptions </a:t>
            </a:r>
            <a:r>
              <a:rPr lang="en-US" dirty="0"/>
              <a:t>with far-reaching </a:t>
            </a:r>
            <a:r>
              <a:rPr lang="en-US" dirty="0" smtClean="0"/>
              <a:t>consequences</a:t>
            </a:r>
          </a:p>
          <a:p>
            <a:r>
              <a:rPr lang="en-US" dirty="0" smtClean="0"/>
              <a:t>Reliability has </a:t>
            </a:r>
            <a:r>
              <a:rPr lang="en-US" dirty="0"/>
              <a:t>a great </a:t>
            </a:r>
            <a:r>
              <a:rPr lang="en-US" dirty="0" smtClean="0"/>
              <a:t>impact on </a:t>
            </a:r>
            <a:r>
              <a:rPr lang="en-US" dirty="0"/>
              <a:t>the </a:t>
            </a:r>
            <a:r>
              <a:rPr lang="en-US" dirty="0" err="1"/>
              <a:t>QoS</a:t>
            </a:r>
            <a:r>
              <a:rPr lang="en-US" dirty="0"/>
              <a:t> as well as on the long term reputation of the service </a:t>
            </a:r>
            <a:r>
              <a:rPr lang="en-US" dirty="0" smtClean="0"/>
              <a:t>providers</a:t>
            </a:r>
          </a:p>
          <a:p>
            <a:r>
              <a:rPr lang="en-US" dirty="0" smtClean="0"/>
              <a:t>State-of-the art:</a:t>
            </a:r>
          </a:p>
          <a:p>
            <a:pPr lvl="1"/>
            <a:r>
              <a:rPr lang="en-US" dirty="0" smtClean="0"/>
              <a:t>Replication of data and computation (e.g. MapReduce)</a:t>
            </a:r>
          </a:p>
          <a:p>
            <a:pPr lvl="1"/>
            <a:r>
              <a:rPr lang="en-US" dirty="0" smtClean="0"/>
              <a:t>Erasure coding for data storage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12/05/2020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3CB73-4A80-4381-9D36-E4FAC6A4A2C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Satish Srirama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22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 -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Standard </a:t>
            </a:r>
            <a:r>
              <a:rPr lang="en-US" dirty="0"/>
              <a:t>fault-tolerance and reliability approaches </a:t>
            </a:r>
            <a:r>
              <a:rPr lang="en-US" dirty="0" smtClean="0"/>
              <a:t>of </a:t>
            </a:r>
            <a:r>
              <a:rPr lang="en-US" dirty="0"/>
              <a:t>traditional distributed systems </a:t>
            </a:r>
            <a:r>
              <a:rPr lang="en-US" dirty="0" smtClean="0"/>
              <a:t>cannot </a:t>
            </a:r>
            <a:r>
              <a:rPr lang="en-US" dirty="0"/>
              <a:t>be directly applied in Cloud computing </a:t>
            </a:r>
            <a:r>
              <a:rPr lang="en-US" dirty="0" smtClean="0"/>
              <a:t>systems</a:t>
            </a:r>
          </a:p>
          <a:p>
            <a:pPr lvl="1"/>
            <a:r>
              <a:rPr lang="en-US" dirty="0"/>
              <a:t>Cloud computing is typically more service oriented rather than resource oriented</a:t>
            </a:r>
            <a:endParaRPr lang="en-US" dirty="0" smtClean="0"/>
          </a:p>
          <a:p>
            <a:r>
              <a:rPr lang="en-US" dirty="0" smtClean="0"/>
              <a:t>Scale </a:t>
            </a:r>
            <a:r>
              <a:rPr lang="en-US" dirty="0"/>
              <a:t>and expected reliability </a:t>
            </a:r>
            <a:r>
              <a:rPr lang="en-US" dirty="0" smtClean="0"/>
              <a:t>are hard </a:t>
            </a:r>
            <a:r>
              <a:rPr lang="en-US" dirty="0"/>
              <a:t>to </a:t>
            </a:r>
            <a:r>
              <a:rPr lang="en-US" dirty="0" smtClean="0"/>
              <a:t>analyze due </a:t>
            </a:r>
            <a:r>
              <a:rPr lang="en-US" dirty="0"/>
              <a:t>to the range of inter-related </a:t>
            </a:r>
            <a:r>
              <a:rPr lang="en-US" dirty="0" smtClean="0"/>
              <a:t>characteristics</a:t>
            </a:r>
          </a:p>
          <a:p>
            <a:pPr lvl="1"/>
            <a:r>
              <a:rPr lang="en-US" dirty="0" smtClean="0"/>
              <a:t>e.g</a:t>
            </a:r>
            <a:r>
              <a:rPr lang="en-US" dirty="0"/>
              <a:t>., their massive-scale, service sharing models</a:t>
            </a:r>
            <a:r>
              <a:rPr lang="en-US" dirty="0" smtClean="0"/>
              <a:t>, wide-area </a:t>
            </a:r>
            <a:r>
              <a:rPr lang="en-US" dirty="0"/>
              <a:t>network, and heterogeneous software/hardware </a:t>
            </a:r>
            <a:r>
              <a:rPr lang="en-US" dirty="0" smtClean="0"/>
              <a:t>components.</a:t>
            </a:r>
          </a:p>
          <a:p>
            <a:r>
              <a:rPr lang="en-US" dirty="0" smtClean="0"/>
              <a:t>Independent failures </a:t>
            </a:r>
            <a:r>
              <a:rPr lang="en-US" dirty="0"/>
              <a:t>have mostly been addressed separately; however, </a:t>
            </a:r>
            <a:r>
              <a:rPr lang="en-US" dirty="0" smtClean="0"/>
              <a:t>their interplay has </a:t>
            </a:r>
            <a:r>
              <a:rPr lang="en-US" dirty="0"/>
              <a:t>been </a:t>
            </a:r>
            <a:r>
              <a:rPr lang="en-US" dirty="0" smtClean="0"/>
              <a:t>mostly ignored</a:t>
            </a:r>
          </a:p>
          <a:p>
            <a:r>
              <a:rPr lang="en-US" dirty="0" smtClean="0"/>
              <a:t>Cloud </a:t>
            </a:r>
            <a:r>
              <a:rPr lang="en-US" dirty="0"/>
              <a:t>environments </a:t>
            </a:r>
            <a:r>
              <a:rPr lang="en-US" dirty="0" smtClean="0"/>
              <a:t>lack thorough </a:t>
            </a:r>
            <a:r>
              <a:rPr lang="en-US" dirty="0"/>
              <a:t>service reliability models, automatic reliability-aware service management mechanisms</a:t>
            </a:r>
            <a:r>
              <a:rPr lang="en-US" dirty="0" smtClean="0"/>
              <a:t>, and </a:t>
            </a:r>
            <a:r>
              <a:rPr lang="en-US" dirty="0"/>
              <a:t>failure-aware provisioning </a:t>
            </a:r>
            <a:r>
              <a:rPr lang="en-US" dirty="0" smtClean="0"/>
              <a:t>policies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12/05/2020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3CB73-4A80-4381-9D36-E4FAC6A4A2C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Satish Srirama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71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Reliability - </a:t>
            </a:r>
            <a:r>
              <a:rPr lang="en-US" dirty="0"/>
              <a:t>Future Research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H</a:t>
            </a:r>
            <a:r>
              <a:rPr lang="en-US" dirty="0" smtClean="0"/>
              <a:t>ow </a:t>
            </a:r>
            <a:r>
              <a:rPr lang="en-US" dirty="0"/>
              <a:t>to deliver a competitive service that meets end users’ </a:t>
            </a:r>
            <a:r>
              <a:rPr lang="en-US" dirty="0" smtClean="0"/>
              <a:t>expectations </a:t>
            </a:r>
            <a:r>
              <a:rPr lang="en-US" dirty="0"/>
              <a:t>for performance, reliability, and </a:t>
            </a:r>
            <a:r>
              <a:rPr lang="en-US" dirty="0" err="1"/>
              <a:t>QoS</a:t>
            </a:r>
            <a:r>
              <a:rPr lang="en-US" dirty="0"/>
              <a:t> in the face of various types of independent as well </a:t>
            </a:r>
            <a:r>
              <a:rPr lang="en-US" dirty="0" smtClean="0"/>
              <a:t>as temporal </a:t>
            </a:r>
            <a:r>
              <a:rPr lang="en-US" dirty="0"/>
              <a:t>and spatial correlated </a:t>
            </a:r>
            <a:r>
              <a:rPr lang="en-US" dirty="0" smtClean="0"/>
              <a:t>failures?</a:t>
            </a:r>
          </a:p>
          <a:p>
            <a:r>
              <a:rPr lang="en-US" dirty="0" smtClean="0"/>
              <a:t>Innovative </a:t>
            </a:r>
            <a:r>
              <a:rPr lang="en-US" dirty="0"/>
              <a:t>Cloud services that provide reliability and resilience with assured service performance (Reliability as a Service</a:t>
            </a:r>
            <a:r>
              <a:rPr lang="en-US" dirty="0" smtClean="0"/>
              <a:t>)</a:t>
            </a:r>
          </a:p>
          <a:p>
            <a:r>
              <a:rPr lang="en-US" dirty="0" smtClean="0"/>
              <a:t>Deep </a:t>
            </a:r>
            <a:r>
              <a:rPr lang="en-US" dirty="0"/>
              <a:t>and machine learning for failure </a:t>
            </a:r>
            <a:r>
              <a:rPr lang="en-US" dirty="0" smtClean="0"/>
              <a:t>prediction</a:t>
            </a:r>
          </a:p>
          <a:p>
            <a:r>
              <a:rPr lang="en-US" dirty="0"/>
              <a:t>Failure aware resource provisioning policies</a:t>
            </a:r>
          </a:p>
          <a:p>
            <a:r>
              <a:rPr lang="en-US" dirty="0" smtClean="0"/>
              <a:t>Beyond replication for new type of applications such as </a:t>
            </a:r>
            <a:r>
              <a:rPr lang="en-US" dirty="0" err="1" smtClean="0"/>
              <a:t>IoT</a:t>
            </a:r>
            <a:r>
              <a:rPr lang="en-US" dirty="0" smtClean="0"/>
              <a:t> applications</a:t>
            </a:r>
          </a:p>
          <a:p>
            <a:r>
              <a:rPr lang="en-US" dirty="0" smtClean="0"/>
              <a:t>Employing both replications and erasure coding in cloud storage for Big Data applications</a:t>
            </a:r>
          </a:p>
          <a:p>
            <a:r>
              <a:rPr lang="en-US" dirty="0" smtClean="0"/>
              <a:t>Reliability and energy efficiency correlation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12/05/2020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3CB73-4A80-4381-9D36-E4FAC6A4A2C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Satish Srirama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53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CDC deployments until recently have mainly focused on high performance and have not </a:t>
            </a:r>
            <a:r>
              <a:rPr lang="en-US" dirty="0" smtClean="0"/>
              <a:t>paid enough </a:t>
            </a:r>
            <a:r>
              <a:rPr lang="en-US" dirty="0"/>
              <a:t>attention to energy </a:t>
            </a:r>
            <a:r>
              <a:rPr lang="en-US" dirty="0" smtClean="0"/>
              <a:t>consumption</a:t>
            </a:r>
          </a:p>
          <a:p>
            <a:r>
              <a:rPr lang="en-US" dirty="0"/>
              <a:t>Cloud </a:t>
            </a:r>
            <a:r>
              <a:rPr lang="en-US" dirty="0" smtClean="0"/>
              <a:t>computing worldwide </a:t>
            </a:r>
            <a:r>
              <a:rPr lang="en-US" dirty="0"/>
              <a:t>consumes more energy than most </a:t>
            </a:r>
            <a:r>
              <a:rPr lang="en-US" dirty="0" smtClean="0"/>
              <a:t>countries</a:t>
            </a:r>
          </a:p>
          <a:p>
            <a:pPr lvl="1"/>
            <a:r>
              <a:rPr lang="en-US" dirty="0" smtClean="0"/>
              <a:t>Only </a:t>
            </a:r>
            <a:r>
              <a:rPr lang="en-US" dirty="0"/>
              <a:t>USA, China, Russia, and </a:t>
            </a:r>
            <a:r>
              <a:rPr lang="en-US" dirty="0" smtClean="0"/>
              <a:t>Japan </a:t>
            </a:r>
            <a:r>
              <a:rPr lang="en-US" dirty="0"/>
              <a:t>surpass Clouds </a:t>
            </a:r>
            <a:r>
              <a:rPr lang="en-US" dirty="0" smtClean="0"/>
              <a:t>(in annual </a:t>
            </a:r>
            <a:r>
              <a:rPr lang="en-US" dirty="0"/>
              <a:t>electricity </a:t>
            </a:r>
            <a:r>
              <a:rPr lang="en-US" dirty="0" smtClean="0"/>
              <a:t>usage)</a:t>
            </a:r>
          </a:p>
          <a:p>
            <a:r>
              <a:rPr lang="en-US" dirty="0" smtClean="0"/>
              <a:t>State-of-the-art:</a:t>
            </a:r>
          </a:p>
          <a:p>
            <a:pPr lvl="1"/>
            <a:r>
              <a:rPr lang="en-US" dirty="0" smtClean="0"/>
              <a:t>Primarily </a:t>
            </a:r>
            <a:r>
              <a:rPr lang="en-US" dirty="0"/>
              <a:t>focused on consolidation of </a:t>
            </a:r>
            <a:r>
              <a:rPr lang="en-US" dirty="0" smtClean="0"/>
              <a:t>VMs for minimizing </a:t>
            </a:r>
            <a:r>
              <a:rPr lang="en-US" dirty="0"/>
              <a:t>energy consumption of </a:t>
            </a:r>
            <a:r>
              <a:rPr lang="en-US" dirty="0" smtClean="0"/>
              <a:t>servers</a:t>
            </a:r>
          </a:p>
          <a:p>
            <a:pPr lvl="1"/>
            <a:r>
              <a:rPr lang="en-US" dirty="0" smtClean="0"/>
              <a:t>ML based methods for task allocations</a:t>
            </a:r>
          </a:p>
          <a:p>
            <a:pPr lvl="2"/>
            <a:r>
              <a:rPr lang="en-US" dirty="0" smtClean="0"/>
              <a:t>So that violation of SLA and operating costs including energy consumption are minimized</a:t>
            </a:r>
          </a:p>
          <a:p>
            <a:pPr lvl="1"/>
            <a:r>
              <a:rPr lang="en-US" dirty="0" smtClean="0"/>
              <a:t>Models for mixing renewable and non-renewable energy</a:t>
            </a:r>
          </a:p>
          <a:p>
            <a:r>
              <a:rPr lang="en-US" dirty="0" smtClean="0"/>
              <a:t>Challenges: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rovide </a:t>
            </a:r>
            <a:r>
              <a:rPr lang="en-US" dirty="0"/>
              <a:t>online automatic, or autonomic and self-aware methods to holistically manage both </a:t>
            </a:r>
            <a:r>
              <a:rPr lang="en-US" dirty="0" err="1" smtClean="0"/>
              <a:t>QoS</a:t>
            </a:r>
            <a:r>
              <a:rPr lang="en-US" dirty="0" smtClean="0"/>
              <a:t> and </a:t>
            </a:r>
            <a:r>
              <a:rPr lang="en-US" dirty="0"/>
              <a:t>energy consumption of Cloud </a:t>
            </a:r>
            <a:r>
              <a:rPr lang="en-US" dirty="0" smtClean="0"/>
              <a:t>systems</a:t>
            </a:r>
          </a:p>
          <a:p>
            <a:pPr lvl="1"/>
            <a:r>
              <a:rPr lang="en-US" dirty="0" smtClean="0"/>
              <a:t>Cooling </a:t>
            </a:r>
            <a:r>
              <a:rPr lang="en-US" dirty="0"/>
              <a:t>systems </a:t>
            </a:r>
            <a:r>
              <a:rPr lang="en-US" dirty="0" smtClean="0"/>
              <a:t>and </a:t>
            </a:r>
            <a:r>
              <a:rPr lang="en-US" dirty="0"/>
              <a:t>networks, </a:t>
            </a:r>
            <a:r>
              <a:rPr lang="en-US" dirty="0" smtClean="0"/>
              <a:t>need </a:t>
            </a:r>
            <a:r>
              <a:rPr lang="en-US" dirty="0"/>
              <a:t>to be </a:t>
            </a:r>
            <a:r>
              <a:rPr lang="en-US" dirty="0" smtClean="0"/>
              <a:t>optimized </a:t>
            </a:r>
            <a:r>
              <a:rPr lang="en-US" dirty="0"/>
              <a:t>by proper scheduling of </a:t>
            </a:r>
            <a:r>
              <a:rPr lang="en-US" dirty="0" smtClean="0"/>
              <a:t>the traffic </a:t>
            </a:r>
            <a:r>
              <a:rPr lang="en-US" dirty="0"/>
              <a:t>flows between </a:t>
            </a:r>
            <a:r>
              <a:rPr lang="en-US" dirty="0" smtClean="0"/>
              <a:t>servers</a:t>
            </a:r>
          </a:p>
          <a:p>
            <a:pPr lvl="1"/>
            <a:r>
              <a:rPr lang="en-US" dirty="0" smtClean="0"/>
              <a:t>Rationing the energy supply so that clouds can manage energy vs </a:t>
            </a:r>
            <a:r>
              <a:rPr lang="en-US" dirty="0" err="1" smtClean="0"/>
              <a:t>QoS</a:t>
            </a:r>
            <a:r>
              <a:rPr lang="en-US" dirty="0" smtClean="0"/>
              <a:t> tradeoffs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12/05/2020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3CB73-4A80-4381-9D36-E4FAC6A4A2C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Satish Srirama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06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Sustainability </a:t>
            </a:r>
            <a:r>
              <a:rPr lang="en-US" dirty="0"/>
              <a:t>- Future Research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G</a:t>
            </a:r>
            <a:r>
              <a:rPr lang="en-US" dirty="0" smtClean="0"/>
              <a:t>eographically </a:t>
            </a:r>
            <a:r>
              <a:rPr lang="en-US" dirty="0"/>
              <a:t>distributed data </a:t>
            </a:r>
            <a:r>
              <a:rPr lang="en-US" dirty="0" smtClean="0"/>
              <a:t>coordination</a:t>
            </a:r>
            <a:r>
              <a:rPr lang="en-US" dirty="0"/>
              <a:t>, resource provisioning and energy-aware and carbon footprint-aware provisioning in </a:t>
            </a:r>
            <a:r>
              <a:rPr lang="en-US" dirty="0" smtClean="0"/>
              <a:t>data centers</a:t>
            </a:r>
          </a:p>
          <a:p>
            <a:pPr lvl="1"/>
            <a:r>
              <a:rPr lang="en-US" dirty="0" smtClean="0"/>
              <a:t>Require novel system architectures and algorithms</a:t>
            </a:r>
          </a:p>
          <a:p>
            <a:r>
              <a:rPr lang="en-US" dirty="0" smtClean="0"/>
              <a:t>Dynamic task scheduling for energy consumption, SLA and </a:t>
            </a:r>
            <a:r>
              <a:rPr lang="en-US" dirty="0" err="1" smtClean="0"/>
              <a:t>QoS</a:t>
            </a:r>
            <a:r>
              <a:rPr lang="en-US" dirty="0" smtClean="0"/>
              <a:t> optimization</a:t>
            </a:r>
          </a:p>
          <a:p>
            <a:pPr lvl="1"/>
            <a:r>
              <a:rPr lang="en-US" dirty="0" smtClean="0"/>
              <a:t>Online decision making and adaptive self-aware techniques</a:t>
            </a:r>
            <a:endParaRPr lang="en-US" dirty="0"/>
          </a:p>
          <a:p>
            <a:r>
              <a:rPr lang="en-US" dirty="0"/>
              <a:t>T</a:t>
            </a:r>
            <a:r>
              <a:rPr lang="en-US" dirty="0" smtClean="0"/>
              <a:t>radeoff </a:t>
            </a:r>
            <a:r>
              <a:rPr lang="en-US" dirty="0"/>
              <a:t>between the increased energy </a:t>
            </a:r>
            <a:r>
              <a:rPr lang="en-US" dirty="0" smtClean="0"/>
              <a:t>consumption </a:t>
            </a:r>
            <a:r>
              <a:rPr lang="en-US" dirty="0"/>
              <a:t>from many disparate and distribute Fog servers, and the reduced network energy </a:t>
            </a:r>
            <a:r>
              <a:rPr lang="en-US" dirty="0" smtClean="0"/>
              <a:t>consumption when </a:t>
            </a:r>
            <a:r>
              <a:rPr lang="en-US" dirty="0"/>
              <a:t>the Fog servers are installed in close </a:t>
            </a:r>
            <a:r>
              <a:rPr lang="en-US" dirty="0" smtClean="0"/>
              <a:t>proximity</a:t>
            </a:r>
          </a:p>
          <a:p>
            <a:r>
              <a:rPr lang="en-US" dirty="0" smtClean="0"/>
              <a:t>Sustainability in networks</a:t>
            </a:r>
          </a:p>
          <a:p>
            <a:pPr lvl="1"/>
            <a:r>
              <a:rPr lang="en-US" dirty="0"/>
              <a:t>Saving energy for networking elements often disturbs other aspects such as reliability</a:t>
            </a:r>
            <a:r>
              <a:rPr lang="en-US" dirty="0" smtClean="0"/>
              <a:t>, scalability</a:t>
            </a:r>
            <a:r>
              <a:rPr lang="en-US" dirty="0"/>
              <a:t>, and performance of the </a:t>
            </a:r>
            <a:r>
              <a:rPr lang="en-US" dirty="0" smtClean="0"/>
              <a:t>network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esign </a:t>
            </a:r>
            <a:r>
              <a:rPr lang="en-US" dirty="0"/>
              <a:t>of smart energy-aware routing </a:t>
            </a:r>
            <a:r>
              <a:rPr lang="en-US" dirty="0" smtClean="0"/>
              <a:t>algorithms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lobal </a:t>
            </a:r>
            <a:r>
              <a:rPr lang="en-US" dirty="0"/>
              <a:t>network awareness and </a:t>
            </a:r>
            <a:r>
              <a:rPr lang="en-US" dirty="0" smtClean="0"/>
              <a:t>centralized </a:t>
            </a:r>
            <a:r>
              <a:rPr lang="en-US" dirty="0"/>
              <a:t>decision-making offered by </a:t>
            </a:r>
            <a:r>
              <a:rPr lang="en-US" dirty="0" smtClean="0"/>
              <a:t>SDN may </a:t>
            </a:r>
            <a:r>
              <a:rPr lang="en-US" dirty="0"/>
              <a:t>provide a better opportunity for creating sustainable networks for Clouds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12/05/2020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3CB73-4A80-4381-9D36-E4FAC6A4A2C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Satish Srirama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74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Heterogeneity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Public Cloud infrastructure has constantly evolved in the past </a:t>
            </a:r>
            <a:r>
              <a:rPr lang="en-US" dirty="0" smtClean="0"/>
              <a:t>decade</a:t>
            </a:r>
          </a:p>
          <a:p>
            <a:r>
              <a:rPr lang="en-US" dirty="0" smtClean="0"/>
              <a:t>Heterogeneity </a:t>
            </a:r>
            <a:r>
              <a:rPr lang="en-US" dirty="0"/>
              <a:t>at three </a:t>
            </a:r>
            <a:r>
              <a:rPr lang="en-US" dirty="0" smtClean="0"/>
              <a:t>levels</a:t>
            </a:r>
          </a:p>
          <a:p>
            <a:pPr lvl="1"/>
            <a:r>
              <a:rPr lang="en-US" dirty="0"/>
              <a:t>VM </a:t>
            </a:r>
            <a:r>
              <a:rPr lang="en-US" dirty="0" smtClean="0"/>
              <a:t>level: Organization </a:t>
            </a:r>
            <a:r>
              <a:rPr lang="en-US" dirty="0"/>
              <a:t>of homogeneous </a:t>
            </a:r>
            <a:r>
              <a:rPr lang="en-US" dirty="0" smtClean="0"/>
              <a:t>(e.g. same </a:t>
            </a:r>
            <a:r>
              <a:rPr lang="en-US" dirty="0"/>
              <a:t>processor family) resources in multiple ways and </a:t>
            </a:r>
            <a:r>
              <a:rPr lang="en-US" dirty="0" smtClean="0"/>
              <a:t>configurations (e.g. VM types)</a:t>
            </a:r>
          </a:p>
          <a:p>
            <a:pPr lvl="1"/>
            <a:r>
              <a:rPr lang="en-US" dirty="0"/>
              <a:t>V</a:t>
            </a:r>
            <a:r>
              <a:rPr lang="en-US" dirty="0" smtClean="0"/>
              <a:t>endor level: </a:t>
            </a:r>
            <a:r>
              <a:rPr lang="en-US" dirty="0"/>
              <a:t>D</a:t>
            </a:r>
            <a:r>
              <a:rPr lang="en-US" dirty="0" smtClean="0"/>
              <a:t>ifferent </a:t>
            </a:r>
            <a:r>
              <a:rPr lang="en-US" dirty="0"/>
              <a:t>hypervisors or software </a:t>
            </a:r>
            <a:r>
              <a:rPr lang="en-US" dirty="0" smtClean="0"/>
              <a:t>suites</a:t>
            </a:r>
          </a:p>
          <a:p>
            <a:pPr lvl="1"/>
            <a:r>
              <a:rPr lang="en-US" dirty="0" smtClean="0"/>
              <a:t>Hardware </a:t>
            </a:r>
            <a:r>
              <a:rPr lang="en-US" dirty="0"/>
              <a:t>architecture </a:t>
            </a:r>
            <a:r>
              <a:rPr lang="en-US" dirty="0" smtClean="0"/>
              <a:t>level: CPUs and hardware accelerators</a:t>
            </a:r>
            <a:endParaRPr lang="en-US" dirty="0"/>
          </a:p>
          <a:p>
            <a:r>
              <a:rPr lang="en-US" dirty="0" smtClean="0"/>
              <a:t>Challenges: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esource </a:t>
            </a:r>
            <a:r>
              <a:rPr lang="en-US" dirty="0"/>
              <a:t>and workload management in heterogeneous </a:t>
            </a:r>
            <a:r>
              <a:rPr lang="en-US" dirty="0" smtClean="0"/>
              <a:t>environments</a:t>
            </a:r>
          </a:p>
          <a:p>
            <a:pPr lvl="2"/>
            <a:r>
              <a:rPr lang="en-US" dirty="0" smtClean="0"/>
              <a:t>Resource </a:t>
            </a:r>
            <a:r>
              <a:rPr lang="en-US" dirty="0"/>
              <a:t>management focuses on static and dynamic VM placement and </a:t>
            </a:r>
            <a:r>
              <a:rPr lang="en-US" dirty="0" smtClean="0"/>
              <a:t>provisioning using </a:t>
            </a:r>
            <a:r>
              <a:rPr lang="en-US" dirty="0"/>
              <a:t>global or local scheduling techniques </a:t>
            </a:r>
          </a:p>
          <a:p>
            <a:pPr lvl="3"/>
            <a:r>
              <a:rPr lang="en-US" dirty="0"/>
              <a:t>C</a:t>
            </a:r>
            <a:r>
              <a:rPr lang="en-US" dirty="0" smtClean="0"/>
              <a:t>onsider </a:t>
            </a:r>
            <a:r>
              <a:rPr lang="en-US" dirty="0"/>
              <a:t>network parameters and energy </a:t>
            </a:r>
            <a:r>
              <a:rPr lang="en-US" dirty="0" smtClean="0"/>
              <a:t>consumption</a:t>
            </a:r>
          </a:p>
          <a:p>
            <a:pPr lvl="2"/>
            <a:r>
              <a:rPr lang="en-US" dirty="0"/>
              <a:t>Workload management is underpinned by benchmarking techniques that are </a:t>
            </a:r>
            <a:r>
              <a:rPr lang="en-US" dirty="0" smtClean="0"/>
              <a:t>used for </a:t>
            </a:r>
            <a:r>
              <a:rPr lang="en-US" dirty="0"/>
              <a:t>workload placement and scheduling </a:t>
            </a:r>
            <a:r>
              <a:rPr lang="en-US" dirty="0" smtClean="0"/>
              <a:t>techniques</a:t>
            </a:r>
          </a:p>
          <a:p>
            <a:pPr lvl="3"/>
            <a:r>
              <a:rPr lang="en-US" dirty="0"/>
              <a:t>Current benchmarking practices are </a:t>
            </a:r>
            <a:r>
              <a:rPr lang="en-US" dirty="0" smtClean="0"/>
              <a:t>reasonably </a:t>
            </a:r>
            <a:r>
              <a:rPr lang="en-US" dirty="0"/>
              <a:t>mature for the </a:t>
            </a:r>
            <a:r>
              <a:rPr lang="en-US" dirty="0" smtClean="0"/>
              <a:t>VM level and are </a:t>
            </a:r>
            <a:r>
              <a:rPr lang="en-US" dirty="0"/>
              <a:t>developing for the </a:t>
            </a:r>
            <a:r>
              <a:rPr lang="en-US" dirty="0" smtClean="0"/>
              <a:t>vendor level 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till </a:t>
            </a:r>
            <a:r>
              <a:rPr lang="en-US" dirty="0"/>
              <a:t>challenging to obtain </a:t>
            </a:r>
            <a:r>
              <a:rPr lang="en-US" dirty="0" smtClean="0"/>
              <a:t>a general purpose Cloud platform that integrates and manages heterogeneity at all three levels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12/05/2020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3CB73-4A80-4381-9D36-E4FAC6A4A2C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Satish Srirama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32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12/05/2020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Satish Srirama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CB73-4A80-4381-9D36-E4FAC6A4A2C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881" y="152400"/>
            <a:ext cx="7482238" cy="649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28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Heterogeneity -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Challenges (continued):</a:t>
            </a:r>
          </a:p>
          <a:p>
            <a:pPr lvl="1"/>
            <a:r>
              <a:rPr lang="en-US" dirty="0" smtClean="0"/>
              <a:t>Development </a:t>
            </a:r>
            <a:r>
              <a:rPr lang="en-US" dirty="0"/>
              <a:t>of application software that is </a:t>
            </a:r>
            <a:r>
              <a:rPr lang="en-US" dirty="0" smtClean="0"/>
              <a:t>compatible with </a:t>
            </a:r>
            <a:r>
              <a:rPr lang="en-US" dirty="0"/>
              <a:t>heterogeneous </a:t>
            </a:r>
            <a:r>
              <a:rPr lang="en-US" dirty="0" smtClean="0"/>
              <a:t>resources</a:t>
            </a:r>
          </a:p>
          <a:p>
            <a:pPr lvl="2"/>
            <a:r>
              <a:rPr lang="en-US" dirty="0" smtClean="0"/>
              <a:t>Most </a:t>
            </a:r>
            <a:r>
              <a:rPr lang="en-US" dirty="0"/>
              <a:t>accelerators require different (and sometimes </a:t>
            </a:r>
            <a:r>
              <a:rPr lang="en-US" dirty="0" smtClean="0"/>
              <a:t>vendor </a:t>
            </a:r>
            <a:r>
              <a:rPr lang="en-US" dirty="0"/>
              <a:t>specific) programming </a:t>
            </a:r>
            <a:r>
              <a:rPr lang="en-US" dirty="0" smtClean="0"/>
              <a:t>languages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equire </a:t>
            </a:r>
            <a:r>
              <a:rPr lang="en-US" dirty="0"/>
              <a:t>low-level programming skills and has a significant learning </a:t>
            </a:r>
            <a:r>
              <a:rPr lang="en-US" dirty="0" smtClean="0"/>
              <a:t>curve (e.g. </a:t>
            </a:r>
            <a:r>
              <a:rPr lang="en-US" dirty="0"/>
              <a:t>CUDA or </a:t>
            </a:r>
            <a:r>
              <a:rPr lang="en-US" dirty="0" smtClean="0"/>
              <a:t>OpenCL for GPUs)</a:t>
            </a:r>
            <a:endParaRPr lang="en-US" dirty="0"/>
          </a:p>
          <a:p>
            <a:pPr lvl="2"/>
            <a:r>
              <a:rPr lang="en-US" dirty="0"/>
              <a:t>A</a:t>
            </a:r>
            <a:r>
              <a:rPr lang="en-US" dirty="0" smtClean="0"/>
              <a:t>bstracting </a:t>
            </a:r>
            <a:r>
              <a:rPr lang="en-US" dirty="0"/>
              <a:t>hardware accelerators under middleware will </a:t>
            </a:r>
            <a:r>
              <a:rPr lang="en-US" dirty="0" smtClean="0"/>
              <a:t>reduce opportunities </a:t>
            </a:r>
            <a:r>
              <a:rPr lang="en-US" dirty="0"/>
              <a:t>for </a:t>
            </a:r>
            <a:r>
              <a:rPr lang="en-US" dirty="0" smtClean="0"/>
              <a:t>optimizing </a:t>
            </a:r>
            <a:r>
              <a:rPr lang="en-US" dirty="0"/>
              <a:t>the source code for </a:t>
            </a:r>
            <a:r>
              <a:rPr lang="en-US" dirty="0" smtClean="0"/>
              <a:t>maximizing performance</a:t>
            </a:r>
          </a:p>
          <a:p>
            <a:pPr lvl="2"/>
            <a:r>
              <a:rPr lang="en-US" dirty="0" smtClean="0"/>
              <a:t>For IaaS, onus on developer but for PaaS and SaaS onus on cloud provider</a:t>
            </a:r>
          </a:p>
          <a:p>
            <a:pPr lvl="2"/>
            <a:r>
              <a:rPr lang="en-US" dirty="0" smtClean="0"/>
              <a:t>Open challenge </a:t>
            </a:r>
            <a:r>
              <a:rPr lang="en-US" dirty="0"/>
              <a:t>in this area is developing software that is agnostic of the underlying hardware and </a:t>
            </a:r>
            <a:r>
              <a:rPr lang="en-US" dirty="0" smtClean="0"/>
              <a:t>can adapt </a:t>
            </a:r>
            <a:r>
              <a:rPr lang="en-US" dirty="0"/>
              <a:t>based on the available hardware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12/05/2020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3CB73-4A80-4381-9D36-E4FAC6A4A2C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Satish Srirama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Heterogeneity - </a:t>
            </a:r>
            <a:r>
              <a:rPr lang="en-US" dirty="0"/>
              <a:t>Future Research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General </a:t>
            </a:r>
            <a:r>
              <a:rPr lang="en-US" dirty="0"/>
              <a:t>purpose Cloud platform that integrates and manages heterogeneity at all three </a:t>
            </a:r>
            <a:r>
              <a:rPr lang="en-US" dirty="0" smtClean="0"/>
              <a:t>levels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an be achieved </a:t>
            </a:r>
            <a:r>
              <a:rPr lang="en-US" dirty="0"/>
              <a:t>by integrating a portfolio of workload and resource management techniques from </a:t>
            </a:r>
            <a:r>
              <a:rPr lang="en-US" dirty="0" smtClean="0"/>
              <a:t>which optimal </a:t>
            </a:r>
            <a:r>
              <a:rPr lang="en-US" dirty="0"/>
              <a:t>strategies are selected based on the requirement of an application</a:t>
            </a:r>
          </a:p>
          <a:p>
            <a:r>
              <a:rPr lang="en-US" dirty="0" smtClean="0"/>
              <a:t>Wider </a:t>
            </a:r>
            <a:r>
              <a:rPr lang="en-US" dirty="0"/>
              <a:t>adoption of heterogeneity for service oriented and user-driven applications on the </a:t>
            </a:r>
            <a:r>
              <a:rPr lang="en-US" dirty="0" smtClean="0"/>
              <a:t>Cloud</a:t>
            </a:r>
          </a:p>
          <a:p>
            <a:pPr lvl="1"/>
            <a:r>
              <a:rPr lang="en-US" dirty="0" smtClean="0"/>
              <a:t>Current support is mostly for scientific application</a:t>
            </a:r>
          </a:p>
          <a:p>
            <a:r>
              <a:rPr lang="en-GB" dirty="0"/>
              <a:t>High-level programming languages for satisfying abstraction and elasticity</a:t>
            </a:r>
          </a:p>
          <a:p>
            <a:r>
              <a:rPr lang="en-US" dirty="0" smtClean="0"/>
              <a:t>Disaggregated </a:t>
            </a:r>
            <a:r>
              <a:rPr lang="en-US" dirty="0"/>
              <a:t>data </a:t>
            </a:r>
            <a:r>
              <a:rPr lang="en-US" dirty="0" smtClean="0"/>
              <a:t>centers</a:t>
            </a:r>
          </a:p>
          <a:p>
            <a:pPr lvl="1"/>
            <a:r>
              <a:rPr lang="en-US" dirty="0" smtClean="0"/>
              <a:t>Traditionally data centers </a:t>
            </a:r>
            <a:r>
              <a:rPr lang="en-US" dirty="0"/>
              <a:t>are built using servers and </a:t>
            </a:r>
            <a:r>
              <a:rPr lang="en-US" dirty="0" smtClean="0"/>
              <a:t>racks</a:t>
            </a:r>
          </a:p>
          <a:p>
            <a:pPr lvl="2"/>
            <a:r>
              <a:rPr lang="en-US" dirty="0"/>
              <a:t>E</a:t>
            </a:r>
            <a:r>
              <a:rPr lang="en-US" dirty="0" smtClean="0"/>
              <a:t>ach </a:t>
            </a:r>
            <a:r>
              <a:rPr lang="en-US" dirty="0"/>
              <a:t>server </a:t>
            </a:r>
            <a:r>
              <a:rPr lang="en-US" dirty="0" smtClean="0"/>
              <a:t>contributes </a:t>
            </a:r>
            <a:r>
              <a:rPr lang="en-US" dirty="0"/>
              <a:t>the resources </a:t>
            </a:r>
            <a:r>
              <a:rPr lang="en-US" dirty="0" smtClean="0"/>
              <a:t>such as </a:t>
            </a:r>
            <a:r>
              <a:rPr lang="en-US" dirty="0"/>
              <a:t>CPU, memory and storage</a:t>
            </a:r>
          </a:p>
          <a:p>
            <a:pPr lvl="1"/>
            <a:r>
              <a:rPr lang="en-US" dirty="0"/>
              <a:t>With the disaggregated </a:t>
            </a:r>
            <a:r>
              <a:rPr lang="en-US" dirty="0" smtClean="0"/>
              <a:t>data center </a:t>
            </a:r>
            <a:r>
              <a:rPr lang="en-US" dirty="0"/>
              <a:t>each of these resources is built as a stand-alone resource “</a:t>
            </a:r>
            <a:r>
              <a:rPr lang="en-US" dirty="0" smtClean="0"/>
              <a:t>blade”</a:t>
            </a:r>
          </a:p>
          <a:p>
            <a:pPr lvl="1"/>
            <a:r>
              <a:rPr lang="en-US" dirty="0" smtClean="0"/>
              <a:t>These </a:t>
            </a:r>
            <a:r>
              <a:rPr lang="en-US" dirty="0"/>
              <a:t>blades </a:t>
            </a:r>
            <a:r>
              <a:rPr lang="en-US" dirty="0" smtClean="0"/>
              <a:t>are interconnected </a:t>
            </a:r>
            <a:r>
              <a:rPr lang="en-US" dirty="0"/>
              <a:t>through a high-speed network </a:t>
            </a:r>
            <a:r>
              <a:rPr lang="en-US" dirty="0" smtClean="0"/>
              <a:t>fabric</a:t>
            </a:r>
          </a:p>
          <a:p>
            <a:pPr lvl="1"/>
            <a:r>
              <a:rPr lang="en-US" dirty="0" smtClean="0"/>
              <a:t>Will have </a:t>
            </a:r>
            <a:r>
              <a:rPr lang="en-US" dirty="0"/>
              <a:t>significant impact on the way the traditional </a:t>
            </a:r>
            <a:r>
              <a:rPr lang="en-US" dirty="0" smtClean="0"/>
              <a:t>IaaS are </a:t>
            </a:r>
            <a:r>
              <a:rPr lang="en-US" dirty="0"/>
              <a:t>provided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12/05/2020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3CB73-4A80-4381-9D36-E4FAC6A4A2C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Satish Srirama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61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260ACC"/>
                </a:solidFill>
              </a:rPr>
              <a:t>Interconnected</a:t>
            </a:r>
            <a:r>
              <a:rPr lang="en-US" sz="4800" dirty="0">
                <a:solidFill>
                  <a:srgbClr val="260ACC"/>
                </a:solidFill>
              </a:rPr>
              <a:t> </a:t>
            </a:r>
            <a:r>
              <a:rPr lang="en-US" dirty="0" smtClean="0">
                <a:solidFill>
                  <a:srgbClr val="260ACC"/>
                </a:solidFill>
              </a:rPr>
              <a:t>Clouds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6050"/>
            <a:ext cx="8229600" cy="49403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Cloud providers and platforms still operate </a:t>
            </a:r>
            <a:r>
              <a:rPr lang="en-US" dirty="0" smtClean="0"/>
              <a:t>in silos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heir </a:t>
            </a:r>
            <a:r>
              <a:rPr lang="en-US" dirty="0"/>
              <a:t>efforts for integration usually target their own portfolio of services</a:t>
            </a:r>
          </a:p>
          <a:p>
            <a:r>
              <a:rPr lang="en-US" dirty="0"/>
              <a:t>Existing public Cloud providers offer proprietary mechanisms for </a:t>
            </a:r>
            <a:r>
              <a:rPr lang="en-US" dirty="0" smtClean="0"/>
              <a:t>interoperation</a:t>
            </a:r>
          </a:p>
          <a:p>
            <a:pPr lvl="1"/>
            <a:r>
              <a:rPr lang="en-US" dirty="0" smtClean="0"/>
              <a:t>Exhibit important </a:t>
            </a:r>
            <a:r>
              <a:rPr lang="en-US" dirty="0"/>
              <a:t>limitations as they are not based on standards and open-source</a:t>
            </a:r>
          </a:p>
          <a:p>
            <a:r>
              <a:rPr lang="en-US" dirty="0" smtClean="0"/>
              <a:t>Multiple efforts for standardization of federated cloud computing e.g. NIST Federated cloud, IEEE </a:t>
            </a:r>
            <a:r>
              <a:rPr lang="en-US" dirty="0" err="1" smtClean="0"/>
              <a:t>InterCloud</a:t>
            </a:r>
            <a:r>
              <a:rPr lang="en-US" dirty="0" smtClean="0"/>
              <a:t> etc. </a:t>
            </a:r>
          </a:p>
          <a:p>
            <a:r>
              <a:rPr lang="en-US" dirty="0" smtClean="0"/>
              <a:t>Application containers and configuration management tools for portability</a:t>
            </a:r>
          </a:p>
          <a:p>
            <a:r>
              <a:rPr lang="en-US" dirty="0" smtClean="0"/>
              <a:t>Middleware and library solutions for hybrid clouds (e.g. Aneka)</a:t>
            </a:r>
          </a:p>
          <a:p>
            <a:r>
              <a:rPr lang="en-US" dirty="0" smtClean="0"/>
              <a:t>Challenges:</a:t>
            </a:r>
          </a:p>
          <a:p>
            <a:pPr lvl="1"/>
            <a:r>
              <a:rPr lang="en-US" dirty="0" smtClean="0"/>
              <a:t>How to </a:t>
            </a:r>
            <a:r>
              <a:rPr lang="en-US" dirty="0"/>
              <a:t>go beyond the </a:t>
            </a:r>
            <a:r>
              <a:rPr lang="en-US" dirty="0" smtClean="0"/>
              <a:t>minimum common </a:t>
            </a:r>
            <a:r>
              <a:rPr lang="en-US" dirty="0"/>
              <a:t>denominator of services when interoperating across </a:t>
            </a:r>
            <a:r>
              <a:rPr lang="en-US" dirty="0" smtClean="0"/>
              <a:t>providers (thus enable richer cloud applications)?</a:t>
            </a:r>
          </a:p>
          <a:p>
            <a:pPr lvl="1"/>
            <a:r>
              <a:rPr lang="en-US" dirty="0" smtClean="0"/>
              <a:t>How to </a:t>
            </a:r>
            <a:r>
              <a:rPr lang="en-US" dirty="0"/>
              <a:t>coordinate </a:t>
            </a:r>
            <a:r>
              <a:rPr lang="en-US" dirty="0" smtClean="0"/>
              <a:t>authorization, </a:t>
            </a:r>
            <a:r>
              <a:rPr lang="en-US" dirty="0"/>
              <a:t>access, and billing across </a:t>
            </a:r>
            <a:r>
              <a:rPr lang="en-US" dirty="0" smtClean="0"/>
              <a:t>providers?</a:t>
            </a:r>
          </a:p>
          <a:p>
            <a:pPr lvl="1"/>
            <a:r>
              <a:rPr lang="en-US" dirty="0"/>
              <a:t>The efficient and transparent provision, </a:t>
            </a:r>
            <a:r>
              <a:rPr lang="en-US" dirty="0" smtClean="0"/>
              <a:t>management and </a:t>
            </a:r>
            <a:r>
              <a:rPr lang="en-US" dirty="0"/>
              <a:t>configuration of cross-site virtual </a:t>
            </a:r>
            <a:r>
              <a:rPr lang="en-US" dirty="0" smtClean="0"/>
              <a:t>networks</a:t>
            </a:r>
          </a:p>
          <a:p>
            <a:pPr lvl="1"/>
            <a:r>
              <a:rPr lang="en-US" dirty="0" smtClean="0"/>
              <a:t>Develop standard </a:t>
            </a:r>
            <a:r>
              <a:rPr lang="en-US" dirty="0"/>
              <a:t>interfaces, portable data formats and applications, and internationally </a:t>
            </a:r>
            <a:r>
              <a:rPr lang="en-US" dirty="0" smtClean="0"/>
              <a:t>recognized standards </a:t>
            </a:r>
            <a:r>
              <a:rPr lang="en-US" dirty="0"/>
              <a:t>for service quality and security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12/05/2020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3CB73-4A80-4381-9D36-E4FAC6A4A2C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Satish Srirama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7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260ACC"/>
                </a:solidFill>
              </a:rPr>
              <a:t>Interconnected</a:t>
            </a:r>
            <a:r>
              <a:rPr lang="en-US" sz="4800" dirty="0">
                <a:solidFill>
                  <a:srgbClr val="260ACC"/>
                </a:solidFill>
              </a:rPr>
              <a:t> </a:t>
            </a:r>
            <a:r>
              <a:rPr lang="en-US" dirty="0" smtClean="0">
                <a:solidFill>
                  <a:srgbClr val="260ACC"/>
                </a:solidFill>
              </a:rPr>
              <a:t>Clouds -</a:t>
            </a:r>
            <a:r>
              <a:rPr lang="en-US" dirty="0">
                <a:solidFill>
                  <a:srgbClr val="260ACC"/>
                </a:solidFill>
              </a:rPr>
              <a:t> Future Research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How to apply </a:t>
            </a:r>
            <a:r>
              <a:rPr lang="en-US" dirty="0" err="1" smtClean="0"/>
              <a:t>InterCloud</a:t>
            </a:r>
            <a:r>
              <a:rPr lang="en-US" dirty="0" smtClean="0"/>
              <a:t> solution in the context of fog computing?</a:t>
            </a:r>
          </a:p>
          <a:p>
            <a:r>
              <a:rPr lang="en-US" dirty="0"/>
              <a:t>how to enable Cloud interoperation middleware that </a:t>
            </a:r>
            <a:r>
              <a:rPr lang="en-US" dirty="0" smtClean="0"/>
              <a:t>mimic </a:t>
            </a:r>
            <a:r>
              <a:rPr lang="en-US" dirty="0"/>
              <a:t>complex </a:t>
            </a:r>
            <a:r>
              <a:rPr lang="en-US" dirty="0" smtClean="0"/>
              <a:t>services </a:t>
            </a:r>
            <a:r>
              <a:rPr lang="en-US" dirty="0"/>
              <a:t>offered by one provider by composing simple services offered by one or more </a:t>
            </a:r>
            <a:r>
              <a:rPr lang="en-US" dirty="0" smtClean="0"/>
              <a:t>providers?</a:t>
            </a:r>
          </a:p>
          <a:p>
            <a:r>
              <a:rPr lang="en-US" dirty="0" smtClean="0"/>
              <a:t>Interfaces for such middleware</a:t>
            </a:r>
          </a:p>
          <a:p>
            <a:pPr lvl="1"/>
            <a:r>
              <a:rPr lang="en-US" dirty="0" smtClean="0"/>
              <a:t>With cloud users and cloud providers</a:t>
            </a:r>
            <a:endParaRPr lang="en-US" dirty="0"/>
          </a:p>
          <a:p>
            <a:r>
              <a:rPr lang="en-US" dirty="0" smtClean="0"/>
              <a:t>Novel </a:t>
            </a:r>
            <a:r>
              <a:rPr lang="en-US" dirty="0"/>
              <a:t>approaches for billing and accounting</a:t>
            </a:r>
            <a:r>
              <a:rPr lang="en-US" dirty="0" smtClean="0"/>
              <a:t>, novel </a:t>
            </a:r>
            <a:r>
              <a:rPr lang="en-US" dirty="0"/>
              <a:t>interconnected Cloud suitable pricing methods, along with formation of </a:t>
            </a:r>
            <a:r>
              <a:rPr lang="en-US" dirty="0" err="1"/>
              <a:t>InterCloud</a:t>
            </a:r>
            <a:r>
              <a:rPr lang="en-US" dirty="0"/>
              <a:t> </a:t>
            </a:r>
            <a:r>
              <a:rPr lang="en-US" dirty="0" smtClean="0"/>
              <a:t>market-places</a:t>
            </a:r>
          </a:p>
          <a:p>
            <a:r>
              <a:rPr lang="en-US" dirty="0" smtClean="0"/>
              <a:t>SDN and NFV enhanced </a:t>
            </a:r>
            <a:r>
              <a:rPr lang="en-US" dirty="0" err="1" smtClean="0"/>
              <a:t>InterCloud</a:t>
            </a:r>
            <a:r>
              <a:rPr lang="en-US" dirty="0" smtClean="0"/>
              <a:t> operations</a:t>
            </a:r>
          </a:p>
          <a:p>
            <a:pPr lvl="1"/>
            <a:r>
              <a:rPr lang="en-US" dirty="0" smtClean="0"/>
              <a:t>SDNs </a:t>
            </a:r>
            <a:r>
              <a:rPr lang="en-US" dirty="0"/>
              <a:t>and the capability to shape and </a:t>
            </a:r>
            <a:r>
              <a:rPr lang="en-US" dirty="0" smtClean="0"/>
              <a:t>optimize </a:t>
            </a:r>
            <a:r>
              <a:rPr lang="en-US" dirty="0"/>
              <a:t>network </a:t>
            </a:r>
            <a:r>
              <a:rPr lang="en-US" dirty="0" smtClean="0"/>
              <a:t>traffic</a:t>
            </a:r>
          </a:p>
          <a:p>
            <a:pPr lvl="2"/>
            <a:r>
              <a:rPr lang="en-US" dirty="0"/>
              <a:t>F</a:t>
            </a:r>
            <a:r>
              <a:rPr lang="en-US" dirty="0" smtClean="0"/>
              <a:t>or optimization </a:t>
            </a:r>
            <a:r>
              <a:rPr lang="en-US" dirty="0"/>
              <a:t>of wide-area network traffic connecting </a:t>
            </a:r>
            <a:r>
              <a:rPr lang="en-US" dirty="0" smtClean="0"/>
              <a:t>data centers</a:t>
            </a:r>
            <a:endParaRPr lang="en-US" dirty="0"/>
          </a:p>
          <a:p>
            <a:pPr lvl="1"/>
            <a:r>
              <a:rPr lang="en-US" dirty="0" smtClean="0"/>
              <a:t>Enforcing </a:t>
            </a:r>
            <a:r>
              <a:rPr lang="en-US" dirty="0"/>
              <a:t>prioritization of </a:t>
            </a:r>
            <a:r>
              <a:rPr lang="en-US" dirty="0" smtClean="0"/>
              <a:t>service traffic </a:t>
            </a:r>
            <a:r>
              <a:rPr lang="en-US" dirty="0"/>
              <a:t>across providers/data </a:t>
            </a:r>
            <a:r>
              <a:rPr lang="en-US" dirty="0" smtClean="0"/>
              <a:t>centers </a:t>
            </a:r>
            <a:r>
              <a:rPr lang="en-US" dirty="0"/>
              <a:t>and specific security requirements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12/05/2020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3CB73-4A80-4381-9D36-E4FAC6A4A2C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Satish Srirama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44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260ACC"/>
                </a:solidFill>
              </a:rPr>
              <a:t>Empowering Resource-Constrained </a:t>
            </a:r>
            <a:r>
              <a:rPr lang="en-US" dirty="0" smtClean="0">
                <a:solidFill>
                  <a:srgbClr val="260ACC"/>
                </a:solidFill>
              </a:rPr>
              <a:t>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Cloud services are </a:t>
            </a:r>
            <a:r>
              <a:rPr lang="en-US" dirty="0" smtClean="0"/>
              <a:t>also relevant for </a:t>
            </a:r>
            <a:r>
              <a:rPr lang="en-US" dirty="0"/>
              <a:t>the resource </a:t>
            </a:r>
            <a:r>
              <a:rPr lang="en-US" dirty="0" smtClean="0"/>
              <a:t>constrained </a:t>
            </a:r>
            <a:r>
              <a:rPr lang="en-US" dirty="0"/>
              <a:t>devices and their </a:t>
            </a:r>
            <a:r>
              <a:rPr lang="en-US" dirty="0" smtClean="0"/>
              <a:t>applications</a:t>
            </a:r>
          </a:p>
          <a:p>
            <a:r>
              <a:rPr lang="en-US" dirty="0" smtClean="0"/>
              <a:t>Mobile devices have </a:t>
            </a:r>
            <a:r>
              <a:rPr lang="en-US" dirty="0"/>
              <a:t>limited battery life and </a:t>
            </a:r>
            <a:r>
              <a:rPr lang="en-US" dirty="0" smtClean="0"/>
              <a:t>when compared </a:t>
            </a:r>
            <a:r>
              <a:rPr lang="en-US" dirty="0"/>
              <a:t>to desktops have limited CPU, memory and storage </a:t>
            </a:r>
            <a:r>
              <a:rPr lang="en-US" dirty="0" smtClean="0"/>
              <a:t>capacities</a:t>
            </a:r>
          </a:p>
          <a:p>
            <a:r>
              <a:rPr lang="en-US" dirty="0"/>
              <a:t>H</a:t>
            </a:r>
            <a:r>
              <a:rPr lang="en-US" dirty="0" smtClean="0"/>
              <a:t>arnessing external Cloud resources from mobiles led </a:t>
            </a:r>
            <a:r>
              <a:rPr lang="en-US" dirty="0"/>
              <a:t>to the emergence of Mobile Cloud </a:t>
            </a:r>
            <a:r>
              <a:rPr lang="en-US" dirty="0" smtClean="0"/>
              <a:t>paradigm</a:t>
            </a:r>
          </a:p>
          <a:p>
            <a:r>
              <a:rPr lang="en-US" dirty="0" smtClean="0"/>
              <a:t>Mobile Cloud binding models</a:t>
            </a:r>
          </a:p>
          <a:p>
            <a:pPr lvl="1"/>
            <a:r>
              <a:rPr lang="en-US" dirty="0" smtClean="0"/>
              <a:t>Task delegation: Invokes </a:t>
            </a:r>
            <a:r>
              <a:rPr lang="en-US" dirty="0"/>
              <a:t>web services from multiple Cloud </a:t>
            </a:r>
            <a:r>
              <a:rPr lang="en-US" dirty="0" smtClean="0"/>
              <a:t>providers (e.g. taking help of </a:t>
            </a:r>
            <a:r>
              <a:rPr lang="en-US" dirty="0" err="1" smtClean="0"/>
              <a:t>middlewares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obile </a:t>
            </a:r>
            <a:r>
              <a:rPr lang="en-US" dirty="0"/>
              <a:t>code </a:t>
            </a:r>
            <a:r>
              <a:rPr lang="en-US" dirty="0" smtClean="0"/>
              <a:t>offloading: Profiles </a:t>
            </a:r>
            <a:r>
              <a:rPr lang="en-US" dirty="0"/>
              <a:t>and partitions the applications, and the resource-intensive methods/operations </a:t>
            </a:r>
            <a:r>
              <a:rPr lang="en-US" dirty="0" smtClean="0"/>
              <a:t>are identified </a:t>
            </a:r>
            <a:r>
              <a:rPr lang="en-US" dirty="0"/>
              <a:t>and offloaded to surrogate Cloud </a:t>
            </a:r>
            <a:r>
              <a:rPr lang="en-US" dirty="0" smtClean="0"/>
              <a:t>instances</a:t>
            </a:r>
          </a:p>
          <a:p>
            <a:pPr lvl="2"/>
            <a:r>
              <a:rPr lang="en-US" dirty="0" smtClean="0"/>
              <a:t>Open challenges with ideal decision mechanisms, adaptability issues etc.</a:t>
            </a:r>
          </a:p>
          <a:p>
            <a:r>
              <a:rPr lang="en-US" dirty="0" smtClean="0"/>
              <a:t>Cloud-centric Internet of Things</a:t>
            </a:r>
          </a:p>
          <a:p>
            <a:pPr lvl="1"/>
            <a:r>
              <a:rPr lang="en-US" dirty="0" smtClean="0"/>
              <a:t>Limitations with latency, privacy lead to fog computing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12/05/2020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3CB73-4A80-4381-9D36-E4FAC6A4A2C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Satish Srirama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30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260ACC"/>
                </a:solidFill>
              </a:rPr>
              <a:t>Empowering Resource-Constrained </a:t>
            </a:r>
            <a:r>
              <a:rPr lang="en-US" dirty="0" smtClean="0">
                <a:solidFill>
                  <a:srgbClr val="260ACC"/>
                </a:solidFill>
              </a:rPr>
              <a:t>Devices - </a:t>
            </a:r>
            <a:r>
              <a:rPr lang="en-US" dirty="0">
                <a:solidFill>
                  <a:srgbClr val="260ACC"/>
                </a:solidFill>
              </a:rPr>
              <a:t>Future Research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B</a:t>
            </a:r>
            <a:r>
              <a:rPr lang="en-US" dirty="0" smtClean="0"/>
              <a:t>etter </a:t>
            </a:r>
            <a:r>
              <a:rPr lang="en-US" dirty="0"/>
              <a:t>models for multi-tenancy </a:t>
            </a:r>
            <a:r>
              <a:rPr lang="en-US" dirty="0" smtClean="0"/>
              <a:t>in Mobile </a:t>
            </a:r>
            <a:r>
              <a:rPr lang="en-US" dirty="0"/>
              <a:t>Cloud </a:t>
            </a:r>
            <a:r>
              <a:rPr lang="en-US" dirty="0" smtClean="0"/>
              <a:t>applications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share the costs among multiple mobile </a:t>
            </a:r>
            <a:r>
              <a:rPr lang="en-US" dirty="0" smtClean="0"/>
              <a:t>users</a:t>
            </a:r>
          </a:p>
          <a:p>
            <a:r>
              <a:rPr lang="en-US" dirty="0" smtClean="0"/>
              <a:t>Incentive mechanisms for mobile clouds and independent fog providers</a:t>
            </a:r>
          </a:p>
          <a:p>
            <a:pPr lvl="1"/>
            <a:r>
              <a:rPr lang="en-US" dirty="0" smtClean="0"/>
              <a:t>To increase the adoption of these technologies</a:t>
            </a:r>
            <a:endParaRPr lang="en-US" dirty="0"/>
          </a:p>
          <a:p>
            <a:r>
              <a:rPr lang="en-US" dirty="0" smtClean="0"/>
              <a:t>Containers for fog computing</a:t>
            </a:r>
          </a:p>
          <a:p>
            <a:r>
              <a:rPr lang="en-US" dirty="0"/>
              <a:t>E</a:t>
            </a:r>
            <a:r>
              <a:rPr lang="en-US" dirty="0" smtClean="0"/>
              <a:t>dge analytics for real-time data processing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sensor data will be processed across the complete </a:t>
            </a:r>
            <a:r>
              <a:rPr lang="en-US" dirty="0" smtClean="0"/>
              <a:t>hierarchy of </a:t>
            </a:r>
            <a:r>
              <a:rPr lang="en-US" dirty="0"/>
              <a:t>Fog </a:t>
            </a:r>
            <a:r>
              <a:rPr lang="en-US" dirty="0" smtClean="0"/>
              <a:t>topology 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asks </a:t>
            </a:r>
            <a:r>
              <a:rPr lang="en-US" dirty="0"/>
              <a:t>include filtering, consolidation, error </a:t>
            </a:r>
            <a:r>
              <a:rPr lang="en-US" dirty="0" smtClean="0"/>
              <a:t>detection etc.</a:t>
            </a:r>
          </a:p>
          <a:p>
            <a:r>
              <a:rPr lang="en-US" dirty="0" smtClean="0"/>
              <a:t>Efficient </a:t>
            </a:r>
            <a:r>
              <a:rPr lang="en-US" dirty="0"/>
              <a:t>algorithms for self-adaptive resource provisioning and </a:t>
            </a:r>
            <a:r>
              <a:rPr lang="en-US" dirty="0" err="1"/>
              <a:t>QoS</a:t>
            </a:r>
            <a:r>
              <a:rPr lang="en-US" dirty="0"/>
              <a:t>-aware application module </a:t>
            </a:r>
            <a:r>
              <a:rPr lang="en-US" dirty="0" smtClean="0"/>
              <a:t>scheduling </a:t>
            </a:r>
            <a:r>
              <a:rPr lang="en-US" dirty="0"/>
              <a:t>in fog </a:t>
            </a:r>
            <a:r>
              <a:rPr lang="en-US" dirty="0" smtClean="0"/>
              <a:t>topology</a:t>
            </a:r>
          </a:p>
          <a:p>
            <a:pPr lvl="1"/>
            <a:r>
              <a:rPr lang="en-US" dirty="0" smtClean="0"/>
              <a:t>E.g. </a:t>
            </a:r>
            <a:r>
              <a:rPr lang="en-US" dirty="0" err="1" smtClean="0"/>
              <a:t>QoS</a:t>
            </a:r>
            <a:r>
              <a:rPr lang="en-US" dirty="0" smtClean="0"/>
              <a:t> includes deadline, priority</a:t>
            </a:r>
            <a:r>
              <a:rPr lang="en-US" dirty="0"/>
              <a:t>, optimizing energy consumption, </a:t>
            </a:r>
            <a:r>
              <a:rPr lang="en-US" dirty="0" smtClean="0"/>
              <a:t>cost-aware etc.</a:t>
            </a:r>
          </a:p>
          <a:p>
            <a:pPr lvl="1"/>
            <a:r>
              <a:rPr lang="en-US" dirty="0" smtClean="0"/>
              <a:t>Heuristics, meta-heuristic and </a:t>
            </a:r>
            <a:r>
              <a:rPr lang="en-US" dirty="0"/>
              <a:t>evolutionary algorithms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12/05/2020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3CB73-4A80-4381-9D36-E4FAC6A4A2C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Satish Srirama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0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Security and </a:t>
            </a:r>
            <a:r>
              <a:rPr lang="en-US" dirty="0" smtClean="0"/>
              <a:t>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Security is a major concern in ICT systems and Cloud computing is no </a:t>
            </a:r>
            <a:r>
              <a:rPr lang="en-US" dirty="0" smtClean="0"/>
              <a:t>exception</a:t>
            </a:r>
          </a:p>
          <a:p>
            <a:r>
              <a:rPr lang="en-US" dirty="0" smtClean="0"/>
              <a:t>Secure </a:t>
            </a:r>
            <a:r>
              <a:rPr lang="en-US" dirty="0"/>
              <a:t>and private </a:t>
            </a:r>
            <a:r>
              <a:rPr lang="en-US" dirty="0" smtClean="0"/>
              <a:t>management </a:t>
            </a:r>
            <a:r>
              <a:rPr lang="en-US" dirty="0"/>
              <a:t>of data and computations in the </a:t>
            </a:r>
            <a:r>
              <a:rPr lang="en-US" dirty="0" smtClean="0"/>
              <a:t>Cloud (</a:t>
            </a:r>
            <a:r>
              <a:rPr lang="en-US" dirty="0"/>
              <a:t>confidentiality, integrity, and availability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Confidentiality: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ncrypt </a:t>
            </a:r>
            <a:r>
              <a:rPr lang="en-US" dirty="0"/>
              <a:t>the data before </a:t>
            </a:r>
            <a:r>
              <a:rPr lang="en-US" dirty="0" smtClean="0"/>
              <a:t>storing them </a:t>
            </a:r>
            <a:r>
              <a:rPr lang="en-US" dirty="0"/>
              <a:t>at external Cloud </a:t>
            </a:r>
            <a:r>
              <a:rPr lang="en-US" dirty="0" smtClean="0"/>
              <a:t>providers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imits </a:t>
            </a:r>
            <a:r>
              <a:rPr lang="en-US" dirty="0"/>
              <a:t>the support of query </a:t>
            </a:r>
            <a:r>
              <a:rPr lang="en-US" dirty="0" smtClean="0"/>
              <a:t>evaluation </a:t>
            </a:r>
            <a:r>
              <a:rPr lang="en-US" dirty="0"/>
              <a:t>at the provider </a:t>
            </a:r>
            <a:r>
              <a:rPr lang="en-US" dirty="0" smtClean="0"/>
              <a:t>side</a:t>
            </a:r>
          </a:p>
          <a:p>
            <a:pPr lvl="2"/>
            <a:r>
              <a:rPr lang="en-US" dirty="0" smtClean="0"/>
              <a:t>Definition of indexes, which enable </a:t>
            </a:r>
            <a:r>
              <a:rPr lang="en-US" dirty="0"/>
              <a:t>(partial) query evaluation at the provider side without the need to decrypt </a:t>
            </a:r>
            <a:r>
              <a:rPr lang="en-US" dirty="0" smtClean="0"/>
              <a:t>data</a:t>
            </a:r>
          </a:p>
          <a:p>
            <a:pPr lvl="3"/>
            <a:r>
              <a:rPr lang="en-US" dirty="0"/>
              <a:t>D</a:t>
            </a:r>
            <a:r>
              <a:rPr lang="en-US" dirty="0" smtClean="0"/>
              <a:t>efinition </a:t>
            </a:r>
            <a:r>
              <a:rPr lang="en-US" dirty="0"/>
              <a:t>of indexes must balance precision and privacy</a:t>
            </a:r>
            <a:endParaRPr lang="en-US" dirty="0" smtClean="0"/>
          </a:p>
          <a:p>
            <a:pPr lvl="2"/>
            <a:r>
              <a:rPr lang="en-US" dirty="0"/>
              <a:t>E</a:t>
            </a:r>
            <a:r>
              <a:rPr lang="en-US" dirty="0" smtClean="0"/>
              <a:t>ncryption techniques that </a:t>
            </a:r>
            <a:r>
              <a:rPr lang="en-US" dirty="0"/>
              <a:t>support the execution of operations </a:t>
            </a:r>
            <a:r>
              <a:rPr lang="en-US" dirty="0" smtClean="0"/>
              <a:t>(e.g. </a:t>
            </a:r>
            <a:r>
              <a:rPr lang="en-US" dirty="0"/>
              <a:t>Order Preserving Encryption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Selective visibility for different users</a:t>
            </a:r>
          </a:p>
          <a:p>
            <a:pPr lvl="2"/>
            <a:r>
              <a:rPr lang="en-US" dirty="0"/>
              <a:t>I</a:t>
            </a:r>
            <a:r>
              <a:rPr lang="en-US" dirty="0" smtClean="0"/>
              <a:t>n </a:t>
            </a:r>
            <a:r>
              <a:rPr lang="en-US" dirty="0"/>
              <a:t>scenarios where </a:t>
            </a:r>
            <a:r>
              <a:rPr lang="en-US" dirty="0" smtClean="0"/>
              <a:t>different parties </a:t>
            </a:r>
            <a:r>
              <a:rPr lang="en-US" dirty="0"/>
              <a:t>cooperate for sharing data and to perform distributed computations</a:t>
            </a:r>
            <a:endParaRPr lang="en-US" dirty="0" smtClean="0"/>
          </a:p>
          <a:p>
            <a:pPr lvl="1"/>
            <a:r>
              <a:rPr lang="en-US" dirty="0" smtClean="0"/>
              <a:t>They </a:t>
            </a:r>
            <a:r>
              <a:rPr lang="en-US" dirty="0"/>
              <a:t>are exposed to attacks exploiting frequency of accesses to violate data </a:t>
            </a:r>
            <a:r>
              <a:rPr lang="en-US" dirty="0" smtClean="0"/>
              <a:t>and users privacy</a:t>
            </a:r>
          </a:p>
          <a:p>
            <a:pPr lvl="2"/>
            <a:r>
              <a:rPr lang="en-US" dirty="0" smtClean="0"/>
              <a:t>Solution: Private information retrieval techniques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12/05/2020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3CB73-4A80-4381-9D36-E4FAC6A4A2C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Satish Srirama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7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Security and </a:t>
            </a:r>
            <a:r>
              <a:rPr lang="en-US" dirty="0" smtClean="0"/>
              <a:t>Privacy -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871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Integrity:</a:t>
            </a:r>
          </a:p>
          <a:p>
            <a:pPr lvl="1"/>
            <a:r>
              <a:rPr lang="en-US" dirty="0" smtClean="0"/>
              <a:t>Techniques </a:t>
            </a:r>
            <a:r>
              <a:rPr lang="en-US" dirty="0"/>
              <a:t>such as digital signatures, Provable Data </a:t>
            </a:r>
            <a:r>
              <a:rPr lang="en-US" dirty="0" smtClean="0"/>
              <a:t>Possession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Proof Of </a:t>
            </a:r>
            <a:r>
              <a:rPr lang="en-US" dirty="0" err="1" smtClean="0"/>
              <a:t>Retrievability</a:t>
            </a:r>
            <a:r>
              <a:rPr lang="en-US" dirty="0" smtClean="0"/>
              <a:t>, detect unauthorized </a:t>
            </a:r>
            <a:r>
              <a:rPr lang="en-US" dirty="0"/>
              <a:t>modifications of </a:t>
            </a:r>
            <a:r>
              <a:rPr lang="en-US" dirty="0" smtClean="0"/>
              <a:t>stored data</a:t>
            </a:r>
          </a:p>
          <a:p>
            <a:pPr lvl="1"/>
            <a:r>
              <a:rPr lang="en-US" dirty="0" smtClean="0"/>
              <a:t>When data can change dynamically (e.g. multiple writes), they have issues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uthenticated </a:t>
            </a:r>
            <a:r>
              <a:rPr lang="en-US" dirty="0"/>
              <a:t>data structures (</a:t>
            </a:r>
            <a:r>
              <a:rPr lang="en-US" dirty="0" smtClean="0"/>
              <a:t>deterministic approaches</a:t>
            </a:r>
            <a:r>
              <a:rPr lang="en-US" dirty="0"/>
              <a:t>) or insertion of integrity checks (</a:t>
            </a:r>
            <a:r>
              <a:rPr lang="en-US" dirty="0" smtClean="0"/>
              <a:t>probabilistic approaches</a:t>
            </a:r>
            <a:r>
              <a:rPr lang="en-US" dirty="0"/>
              <a:t>)</a:t>
            </a:r>
          </a:p>
          <a:p>
            <a:r>
              <a:rPr lang="en-US" dirty="0" smtClean="0"/>
              <a:t>Availability: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a </a:t>
            </a:r>
            <a:r>
              <a:rPr lang="en-US" dirty="0" smtClean="0"/>
              <a:t>user can </a:t>
            </a:r>
            <a:r>
              <a:rPr lang="en-US" dirty="0"/>
              <a:t>select the services offered by a Cloud provider that match user’s security and privacy </a:t>
            </a:r>
            <a:r>
              <a:rPr lang="en-US" dirty="0" smtClean="0"/>
              <a:t>requirements in an SLA</a:t>
            </a:r>
          </a:p>
          <a:p>
            <a:r>
              <a:rPr lang="en-US" dirty="0"/>
              <a:t>Hardware-based techniques </a:t>
            </a:r>
            <a:r>
              <a:rPr lang="en-US" dirty="0" smtClean="0"/>
              <a:t>to </a:t>
            </a:r>
            <a:r>
              <a:rPr lang="en-US" dirty="0"/>
              <a:t>guarantee the proper protection of </a:t>
            </a:r>
            <a:r>
              <a:rPr lang="en-US" dirty="0" smtClean="0"/>
              <a:t>sensitive </a:t>
            </a:r>
            <a:r>
              <a:rPr lang="en-US" dirty="0"/>
              <a:t>data in the </a:t>
            </a:r>
            <a:r>
              <a:rPr lang="en-US" dirty="0" smtClean="0"/>
              <a:t>Cloud</a:t>
            </a:r>
          </a:p>
          <a:p>
            <a:pPr lvl="1"/>
            <a:r>
              <a:rPr lang="en-US" dirty="0" smtClean="0"/>
              <a:t>e.g. </a:t>
            </a:r>
            <a:r>
              <a:rPr lang="en-US" dirty="0"/>
              <a:t>ARM </a:t>
            </a:r>
            <a:r>
              <a:rPr lang="en-US" dirty="0" err="1" smtClean="0"/>
              <a:t>TrustZone</a:t>
            </a:r>
            <a:r>
              <a:rPr lang="en-US" dirty="0"/>
              <a:t> and Intel Software Guard Extensions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Challenges:</a:t>
            </a:r>
          </a:p>
          <a:p>
            <a:pPr lvl="1"/>
            <a:r>
              <a:rPr lang="en-US" dirty="0"/>
              <a:t>Advanced </a:t>
            </a:r>
            <a:r>
              <a:rPr lang="en-US" dirty="0" smtClean="0"/>
              <a:t>Persistent Threats </a:t>
            </a:r>
            <a:r>
              <a:rPr lang="en-US" dirty="0"/>
              <a:t>(APTs</a:t>
            </a:r>
            <a:r>
              <a:rPr lang="en-US" dirty="0" smtClean="0"/>
              <a:t>): </a:t>
            </a:r>
            <a:r>
              <a:rPr lang="en-US" dirty="0"/>
              <a:t>E</a:t>
            </a:r>
            <a:r>
              <a:rPr lang="en-US" dirty="0" smtClean="0"/>
              <a:t>merging </a:t>
            </a:r>
            <a:r>
              <a:rPr lang="en-US" dirty="0"/>
              <a:t>class of </a:t>
            </a:r>
            <a:r>
              <a:rPr lang="en-US" dirty="0" smtClean="0"/>
              <a:t>cyberattacks</a:t>
            </a:r>
          </a:p>
          <a:p>
            <a:pPr lvl="2"/>
            <a:r>
              <a:rPr lang="en-US" dirty="0" smtClean="0"/>
              <a:t>E.g. </a:t>
            </a:r>
            <a:r>
              <a:rPr lang="en-US" dirty="0" err="1" smtClean="0"/>
              <a:t>Stuxnet</a:t>
            </a:r>
            <a:r>
              <a:rPr lang="en-US" dirty="0"/>
              <a:t>, Flame, and Red </a:t>
            </a:r>
            <a:r>
              <a:rPr lang="en-US" dirty="0" smtClean="0"/>
              <a:t>October</a:t>
            </a:r>
          </a:p>
          <a:p>
            <a:pPr lvl="1"/>
            <a:r>
              <a:rPr lang="en-US" dirty="0"/>
              <a:t>To mitigate </a:t>
            </a:r>
            <a:r>
              <a:rPr lang="en-US" dirty="0" smtClean="0"/>
              <a:t>APTs</a:t>
            </a:r>
            <a:r>
              <a:rPr lang="en-US" dirty="0"/>
              <a:t>, a </a:t>
            </a:r>
            <a:r>
              <a:rPr lang="en-US" dirty="0" smtClean="0"/>
              <a:t>mixture of </a:t>
            </a:r>
            <a:r>
              <a:rPr lang="en-US" dirty="0"/>
              <a:t>technical-driven security solutions and policy-driven security solutions must be designed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12/05/2020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3CB73-4A80-4381-9D36-E4FAC6A4A2C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Satish Srirama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36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000" dirty="0"/>
              <a:t>Security and </a:t>
            </a:r>
            <a:r>
              <a:rPr lang="en-US" sz="3000" dirty="0" smtClean="0"/>
              <a:t>Privacy </a:t>
            </a:r>
            <a:r>
              <a:rPr lang="en-US" sz="3000" dirty="0"/>
              <a:t>- </a:t>
            </a:r>
            <a:r>
              <a:rPr lang="en-US" sz="3000" dirty="0" smtClean="0"/>
              <a:t>Future </a:t>
            </a:r>
            <a:r>
              <a:rPr lang="en-US" sz="3000" dirty="0"/>
              <a:t>Research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8"/>
            <a:ext cx="8229600" cy="5440362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Design </a:t>
            </a:r>
            <a:r>
              <a:rPr lang="en-US" dirty="0"/>
              <a:t>of solutions completely </a:t>
            </a:r>
            <a:r>
              <a:rPr lang="en-US" dirty="0" smtClean="0"/>
              <a:t>departing from </a:t>
            </a:r>
            <a:r>
              <a:rPr lang="en-US" dirty="0"/>
              <a:t>encryption 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ased </a:t>
            </a:r>
            <a:r>
              <a:rPr lang="en-US" dirty="0"/>
              <a:t>on the splitting of data among multiple providers to guarantee </a:t>
            </a:r>
            <a:r>
              <a:rPr lang="en-US" dirty="0" smtClean="0"/>
              <a:t>generic confidentiality </a:t>
            </a:r>
            <a:r>
              <a:rPr lang="en-US" dirty="0"/>
              <a:t>and access/visibility constraints possibly defined by the </a:t>
            </a:r>
            <a:r>
              <a:rPr lang="en-US" dirty="0" smtClean="0"/>
              <a:t>users</a:t>
            </a:r>
          </a:p>
          <a:p>
            <a:r>
              <a:rPr lang="en-US" dirty="0"/>
              <a:t>Existing solutions for query </a:t>
            </a:r>
            <a:r>
              <a:rPr lang="en-US" dirty="0" smtClean="0"/>
              <a:t>privacy are </a:t>
            </a:r>
            <a:r>
              <a:rPr lang="en-US" dirty="0"/>
              <a:t>difficult to apply in real-world scenarios </a:t>
            </a:r>
            <a:endParaRPr lang="en-US" dirty="0" smtClean="0"/>
          </a:p>
          <a:p>
            <a:pPr lvl="1"/>
            <a:r>
              <a:rPr lang="en-US" dirty="0"/>
              <a:t>C</a:t>
            </a:r>
            <a:r>
              <a:rPr lang="en-US" dirty="0" smtClean="0"/>
              <a:t>omputational </a:t>
            </a:r>
            <a:r>
              <a:rPr lang="en-US" dirty="0"/>
              <a:t>complexity </a:t>
            </a:r>
            <a:r>
              <a:rPr lang="en-US" dirty="0" smtClean="0"/>
              <a:t>or limited </a:t>
            </a:r>
            <a:r>
              <a:rPr lang="en-US" dirty="0"/>
              <a:t>kinds of queries </a:t>
            </a:r>
            <a:r>
              <a:rPr lang="en-US" dirty="0" smtClean="0"/>
              <a:t>supported</a:t>
            </a:r>
          </a:p>
          <a:p>
            <a:r>
              <a:rPr lang="en-US" dirty="0"/>
              <a:t>D</a:t>
            </a:r>
            <a:r>
              <a:rPr lang="en-US" dirty="0" smtClean="0"/>
              <a:t>efinition </a:t>
            </a:r>
            <a:r>
              <a:rPr lang="en-US" dirty="0"/>
              <a:t>of a comprehensive framework </a:t>
            </a:r>
            <a:r>
              <a:rPr lang="en-US" dirty="0" smtClean="0"/>
              <a:t>that allows </a:t>
            </a:r>
            <a:r>
              <a:rPr lang="en-US" dirty="0"/>
              <a:t>users both to express different requirements and preferences for the Cloud provider </a:t>
            </a:r>
            <a:r>
              <a:rPr lang="en-US" dirty="0" smtClean="0"/>
              <a:t>selection</a:t>
            </a:r>
            <a:r>
              <a:rPr lang="en-US" dirty="0"/>
              <a:t>, and to verify that Cloud providers offer services fully compliant with the signed contract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lack of central controls in Fog-based scenarios may </a:t>
            </a:r>
            <a:r>
              <a:rPr lang="en-US" dirty="0" smtClean="0"/>
              <a:t>raise privacy </a:t>
            </a:r>
            <a:r>
              <a:rPr lang="en-US" dirty="0"/>
              <a:t>and trust </a:t>
            </a:r>
            <a:r>
              <a:rPr lang="en-US" dirty="0" smtClean="0"/>
              <a:t>issues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equires </a:t>
            </a:r>
            <a:r>
              <a:rPr lang="en-US" dirty="0"/>
              <a:t>adapting the earlier research of secure routing, redundant </a:t>
            </a:r>
            <a:r>
              <a:rPr lang="en-US" dirty="0" smtClean="0"/>
              <a:t>routing and </a:t>
            </a:r>
            <a:r>
              <a:rPr lang="en-US" dirty="0"/>
              <a:t>trust topologies performed in the P2P </a:t>
            </a:r>
            <a:r>
              <a:rPr lang="en-US" dirty="0" smtClean="0"/>
              <a:t>context</a:t>
            </a:r>
            <a:endParaRPr lang="en-US" dirty="0"/>
          </a:p>
          <a:p>
            <a:r>
              <a:rPr lang="en-US" dirty="0"/>
              <a:t>Fog-induced fragmentation of information </a:t>
            </a:r>
            <a:r>
              <a:rPr lang="en-US" dirty="0" smtClean="0"/>
              <a:t>combined with </a:t>
            </a:r>
            <a:r>
              <a:rPr lang="en-US" dirty="0"/>
              <a:t>encryption will foster a new wave of Cloud security </a:t>
            </a:r>
            <a:r>
              <a:rPr lang="en-US" dirty="0" smtClean="0"/>
              <a:t>research</a:t>
            </a:r>
          </a:p>
          <a:p>
            <a:r>
              <a:rPr lang="en-US" dirty="0" smtClean="0"/>
              <a:t>Risk </a:t>
            </a:r>
            <a:r>
              <a:rPr lang="en-US" dirty="0"/>
              <a:t>of inferring sensitive information significantly increases in Big Data</a:t>
            </a:r>
            <a:endParaRPr lang="en-US" dirty="0" smtClean="0"/>
          </a:p>
          <a:p>
            <a:r>
              <a:rPr lang="en-US" dirty="0" smtClean="0"/>
              <a:t>Tracking </a:t>
            </a:r>
            <a:r>
              <a:rPr lang="en-US" dirty="0"/>
              <a:t>Big Data </a:t>
            </a:r>
            <a:r>
              <a:rPr lang="en-US" dirty="0" smtClean="0"/>
              <a:t>provenance</a:t>
            </a:r>
          </a:p>
          <a:p>
            <a:pPr lvl="1"/>
            <a:r>
              <a:rPr lang="en-US" dirty="0" smtClean="0"/>
              <a:t>Verifying </a:t>
            </a:r>
            <a:r>
              <a:rPr lang="en-US" dirty="0"/>
              <a:t>whether data came from trusted </a:t>
            </a:r>
            <a:r>
              <a:rPr lang="en-US" dirty="0" smtClean="0"/>
              <a:t>sources</a:t>
            </a:r>
          </a:p>
          <a:p>
            <a:pPr lvl="1"/>
            <a:r>
              <a:rPr lang="en-US" dirty="0" smtClean="0"/>
              <a:t>Evaluating </a:t>
            </a:r>
            <a:r>
              <a:rPr lang="en-US" dirty="0"/>
              <a:t>the quality of the Big </a:t>
            </a:r>
            <a:r>
              <a:rPr lang="en-US" dirty="0" smtClean="0"/>
              <a:t>Data</a:t>
            </a:r>
          </a:p>
          <a:p>
            <a:r>
              <a:rPr lang="en-US" dirty="0" err="1"/>
              <a:t>Blockchain</a:t>
            </a:r>
            <a:r>
              <a:rPr lang="en-US" dirty="0"/>
              <a:t> technology can be helpful for addressing the </a:t>
            </a:r>
            <a:r>
              <a:rPr lang="en-US" dirty="0" smtClean="0"/>
              <a:t>data provenance </a:t>
            </a:r>
            <a:r>
              <a:rPr lang="en-US" dirty="0"/>
              <a:t>challenge</a:t>
            </a:r>
          </a:p>
          <a:p>
            <a:pPr lvl="1"/>
            <a:r>
              <a:rPr lang="en-US" dirty="0"/>
              <a:t>novel privacy </a:t>
            </a:r>
            <a:r>
              <a:rPr lang="en-US" dirty="0" smtClean="0"/>
              <a:t>concerns - </a:t>
            </a:r>
            <a:r>
              <a:rPr lang="en-US" dirty="0"/>
              <a:t>S</a:t>
            </a:r>
            <a:r>
              <a:rPr lang="en-US" dirty="0" smtClean="0"/>
              <a:t>ince </a:t>
            </a:r>
            <a:r>
              <a:rPr lang="en-US" dirty="0"/>
              <a:t>data (including personal data</a:t>
            </a:r>
            <a:r>
              <a:rPr lang="en-US" dirty="0" smtClean="0"/>
              <a:t>) in </a:t>
            </a:r>
            <a:r>
              <a:rPr lang="en-US" dirty="0"/>
              <a:t>a </a:t>
            </a:r>
            <a:r>
              <a:rPr lang="en-US" dirty="0" err="1"/>
              <a:t>blockchain</a:t>
            </a:r>
            <a:r>
              <a:rPr lang="en-US" dirty="0"/>
              <a:t> cannot be changed or deleted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12/05/2020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3CB73-4A80-4381-9D36-E4FAC6A4A2C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Satish Srirama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75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Economics of Cloud </a:t>
            </a:r>
            <a:r>
              <a:rPr lang="en-US" dirty="0" smtClean="0"/>
              <a:t>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Centered </a:t>
            </a:r>
            <a:r>
              <a:rPr lang="en-US" dirty="0"/>
              <a:t>on a number of key </a:t>
            </a:r>
            <a:r>
              <a:rPr lang="en-US" dirty="0" smtClean="0"/>
              <a:t>aspects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ricing </a:t>
            </a:r>
            <a:r>
              <a:rPr lang="en-US" dirty="0"/>
              <a:t>of </a:t>
            </a:r>
            <a:r>
              <a:rPr lang="en-US" dirty="0" smtClean="0"/>
              <a:t>cloud services</a:t>
            </a:r>
          </a:p>
          <a:p>
            <a:pPr lvl="2"/>
            <a:r>
              <a:rPr lang="en-US" dirty="0"/>
              <a:t>H</a:t>
            </a:r>
            <a:r>
              <a:rPr lang="en-US" dirty="0" smtClean="0"/>
              <a:t>ow </a:t>
            </a:r>
            <a:r>
              <a:rPr lang="en-US" dirty="0"/>
              <a:t>a </a:t>
            </a:r>
            <a:r>
              <a:rPr lang="en-US" dirty="0" smtClean="0"/>
              <a:t>cloud </a:t>
            </a:r>
            <a:r>
              <a:rPr lang="en-US" dirty="0"/>
              <a:t>provider should determine and differentiate </a:t>
            </a:r>
            <a:r>
              <a:rPr lang="en-US" dirty="0" smtClean="0"/>
              <a:t>between </a:t>
            </a:r>
            <a:r>
              <a:rPr lang="en-US" dirty="0"/>
              <a:t>different capabilities they offer</a:t>
            </a:r>
            <a:endParaRPr lang="en-US" dirty="0" smtClean="0"/>
          </a:p>
          <a:p>
            <a:pPr lvl="1"/>
            <a:r>
              <a:rPr lang="en-US" dirty="0"/>
              <a:t>B</a:t>
            </a:r>
            <a:r>
              <a:rPr lang="en-US" dirty="0" smtClean="0"/>
              <a:t>rokerage </a:t>
            </a:r>
            <a:r>
              <a:rPr lang="en-US" dirty="0"/>
              <a:t>mechanisms </a:t>
            </a:r>
            <a:endParaRPr lang="en-US" dirty="0" smtClean="0"/>
          </a:p>
          <a:p>
            <a:pPr lvl="2"/>
            <a:r>
              <a:rPr lang="en-US" dirty="0" smtClean="0"/>
              <a:t>Enable </a:t>
            </a:r>
            <a:r>
              <a:rPr lang="en-US" dirty="0"/>
              <a:t>a user to dynamically search for </a:t>
            </a:r>
            <a:r>
              <a:rPr lang="en-US" dirty="0" smtClean="0"/>
              <a:t>Cloud services (matching profile and </a:t>
            </a:r>
            <a:r>
              <a:rPr lang="en-US" dirty="0"/>
              <a:t>predefined </a:t>
            </a:r>
            <a:r>
              <a:rPr lang="en-US" dirty="0" smtClean="0"/>
              <a:t>budget)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onitoring 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o determine user </a:t>
            </a:r>
            <a:r>
              <a:rPr lang="en-US" dirty="0"/>
              <a:t>requirements are being met, </a:t>
            </a:r>
            <a:r>
              <a:rPr lang="en-US" dirty="0" smtClean="0"/>
              <a:t>identifying </a:t>
            </a:r>
            <a:r>
              <a:rPr lang="en-US" dirty="0"/>
              <a:t>penalty</a:t>
            </a:r>
          </a:p>
          <a:p>
            <a:r>
              <a:rPr lang="en-US" dirty="0" smtClean="0"/>
              <a:t>Specifications (e.g. WS-Agreement) and implementation of SLAs (mostly performance, memory and CPU cycle)</a:t>
            </a:r>
          </a:p>
          <a:p>
            <a:r>
              <a:rPr lang="en-US" dirty="0"/>
              <a:t>U</a:t>
            </a:r>
            <a:r>
              <a:rPr lang="en-US" dirty="0" smtClean="0"/>
              <a:t>nderstanding </a:t>
            </a:r>
            <a:r>
              <a:rPr lang="en-US" dirty="0"/>
              <a:t>of how an </a:t>
            </a:r>
            <a:r>
              <a:rPr lang="en-US" dirty="0" smtClean="0"/>
              <a:t>organization </a:t>
            </a:r>
            <a:r>
              <a:rPr lang="en-US" dirty="0"/>
              <a:t>migrates current in-house or externally hosted infrastructure </a:t>
            </a:r>
            <a:endParaRPr lang="en-US" dirty="0" smtClean="0"/>
          </a:p>
          <a:p>
            <a:pPr lvl="1"/>
            <a:r>
              <a:rPr lang="en-US" dirty="0" smtClean="0"/>
              <a:t>Social and economic aspects</a:t>
            </a:r>
          </a:p>
          <a:p>
            <a:pPr lvl="1"/>
            <a:r>
              <a:rPr lang="en-US" dirty="0" smtClean="0"/>
              <a:t>Risks associated with uptime and availability</a:t>
            </a:r>
          </a:p>
          <a:p>
            <a:pPr lvl="1"/>
            <a:r>
              <a:rPr lang="en-US" dirty="0" smtClean="0"/>
              <a:t>IT departments and system admins acting as potential brokers</a:t>
            </a:r>
          </a:p>
          <a:p>
            <a:pPr lvl="1"/>
            <a:r>
              <a:rPr lang="en-US" dirty="0" smtClean="0"/>
              <a:t>Relying mainly on pre-agreed SLAs with CDC</a:t>
            </a:r>
            <a:endParaRPr lang="en-US" dirty="0"/>
          </a:p>
          <a:p>
            <a:r>
              <a:rPr lang="en-US" dirty="0" smtClean="0"/>
              <a:t>Sub-second billing made possible with containers and </a:t>
            </a:r>
            <a:r>
              <a:rPr lang="en-US" dirty="0" err="1" smtClean="0"/>
              <a:t>serverless</a:t>
            </a:r>
            <a:r>
              <a:rPr lang="en-US" dirty="0" smtClean="0"/>
              <a:t> computing</a:t>
            </a:r>
          </a:p>
          <a:p>
            <a:r>
              <a:rPr lang="en-US" dirty="0" smtClean="0"/>
              <a:t>Licensing solutions (e.g. annual or perpetual licensing, BYOL – bring your own license)</a:t>
            </a:r>
          </a:p>
          <a:p>
            <a:r>
              <a:rPr lang="en-US" dirty="0" smtClean="0"/>
              <a:t>Choosing </a:t>
            </a:r>
            <a:r>
              <a:rPr lang="en-US" dirty="0"/>
              <a:t>the right Cloud </a:t>
            </a:r>
            <a:r>
              <a:rPr lang="en-US" dirty="0" smtClean="0"/>
              <a:t>provider</a:t>
            </a:r>
          </a:p>
          <a:p>
            <a:pPr lvl="1"/>
            <a:r>
              <a:rPr lang="en-US" dirty="0" smtClean="0"/>
              <a:t>Commercial </a:t>
            </a:r>
            <a:r>
              <a:rPr lang="en-US" dirty="0"/>
              <a:t>and research grade </a:t>
            </a:r>
            <a:r>
              <a:rPr lang="en-US" dirty="0" smtClean="0"/>
              <a:t>platforms to </a:t>
            </a:r>
            <a:r>
              <a:rPr lang="en-US" dirty="0"/>
              <a:t>investigate benefit/limits of Cloud </a:t>
            </a:r>
            <a:r>
              <a:rPr lang="en-US" dirty="0" smtClean="0"/>
              <a:t>selection (e.g. </a:t>
            </a:r>
            <a:r>
              <a:rPr lang="en-US" dirty="0" err="1"/>
              <a:t>RightScale</a:t>
            </a:r>
            <a:r>
              <a:rPr lang="en-US" dirty="0"/>
              <a:t> </a:t>
            </a:r>
            <a:r>
              <a:rPr lang="en-US" dirty="0" err="1" smtClean="0"/>
              <a:t>PlanForCloud</a:t>
            </a:r>
            <a:r>
              <a:rPr lang="en-US" dirty="0" smtClean="0"/>
              <a:t> </a:t>
            </a:r>
            <a:r>
              <a:rPr lang="en-US" dirty="0"/>
              <a:t>, </a:t>
            </a:r>
            <a:r>
              <a:rPr lang="en-US" dirty="0" err="1"/>
              <a:t>CloudMarketMaker</a:t>
            </a:r>
            <a:r>
              <a:rPr lang="en-US" dirty="0" smtClean="0"/>
              <a:t>)</a:t>
            </a:r>
          </a:p>
          <a:p>
            <a:r>
              <a:rPr lang="en-US" dirty="0"/>
              <a:t>M</a:t>
            </a:r>
            <a:r>
              <a:rPr lang="en-US" dirty="0" smtClean="0"/>
              <a:t>arketplace </a:t>
            </a:r>
            <a:r>
              <a:rPr lang="en-US" dirty="0"/>
              <a:t>models </a:t>
            </a:r>
            <a:r>
              <a:rPr lang="en-US" dirty="0" smtClean="0"/>
              <a:t>where </a:t>
            </a:r>
            <a:r>
              <a:rPr lang="en-US" dirty="0"/>
              <a:t>users </a:t>
            </a:r>
            <a:r>
              <a:rPr lang="en-US" dirty="0" smtClean="0"/>
              <a:t>purchase services </a:t>
            </a:r>
            <a:r>
              <a:rPr lang="en-US" dirty="0"/>
              <a:t>from SaaS providers that in turn procure computing resources from either PaaS or IaaS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12/05/2020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3CB73-4A80-4381-9D36-E4FAC6A4A2C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Satish Srirama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46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Cloud Computing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Cloud computing paradigm has </a:t>
            </a:r>
            <a:r>
              <a:rPr lang="en-US" dirty="0" smtClean="0"/>
              <a:t>revolutionized </a:t>
            </a:r>
            <a:r>
              <a:rPr lang="en-US" dirty="0"/>
              <a:t>the computer science </a:t>
            </a:r>
            <a:r>
              <a:rPr lang="en-US" dirty="0" smtClean="0"/>
              <a:t>horizon</a:t>
            </a:r>
          </a:p>
          <a:p>
            <a:r>
              <a:rPr lang="en-US" dirty="0"/>
              <a:t>E</a:t>
            </a:r>
            <a:r>
              <a:rPr lang="en-US" dirty="0" smtClean="0"/>
              <a:t>nabled </a:t>
            </a:r>
            <a:r>
              <a:rPr lang="en-US" dirty="0"/>
              <a:t>the emergence of computing as the fifth </a:t>
            </a:r>
            <a:r>
              <a:rPr lang="en-US" dirty="0" smtClean="0"/>
              <a:t>utility</a:t>
            </a:r>
          </a:p>
          <a:p>
            <a:r>
              <a:rPr lang="en-US" dirty="0"/>
              <a:t>E</a:t>
            </a:r>
            <a:r>
              <a:rPr lang="en-US" dirty="0" smtClean="0"/>
              <a:t>merged </a:t>
            </a:r>
            <a:r>
              <a:rPr lang="en-US" dirty="0"/>
              <a:t>as the backbone of modern </a:t>
            </a:r>
            <a:r>
              <a:rPr lang="en-US" dirty="0" smtClean="0"/>
              <a:t>economy </a:t>
            </a:r>
          </a:p>
          <a:p>
            <a:pPr lvl="1"/>
            <a:r>
              <a:rPr lang="en-US" dirty="0" smtClean="0"/>
              <a:t>Offered </a:t>
            </a:r>
            <a:r>
              <a:rPr lang="en-US" dirty="0"/>
              <a:t>subscription-based services anytime, anywhere following a pay-as-you-go </a:t>
            </a:r>
            <a:r>
              <a:rPr lang="en-US" dirty="0" smtClean="0"/>
              <a:t>model</a:t>
            </a:r>
          </a:p>
          <a:p>
            <a:r>
              <a:rPr lang="en-US" dirty="0" smtClean="0"/>
              <a:t>Instigated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horter </a:t>
            </a:r>
            <a:r>
              <a:rPr lang="en-US" dirty="0"/>
              <a:t>establishment times for </a:t>
            </a:r>
            <a:r>
              <a:rPr lang="en-US" dirty="0" smtClean="0"/>
              <a:t>start-ups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reation </a:t>
            </a:r>
            <a:r>
              <a:rPr lang="en-US" dirty="0"/>
              <a:t>of scalable global enterprise </a:t>
            </a:r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Better </a:t>
            </a:r>
            <a:r>
              <a:rPr lang="en-US" dirty="0"/>
              <a:t>cost-to-value associativity for scientific and high-performance computing </a:t>
            </a:r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Different invocation/execution </a:t>
            </a:r>
            <a:r>
              <a:rPr lang="en-US" dirty="0"/>
              <a:t>models for pervasive and ubiquitous applications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12/05/2020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3CB73-4A80-4381-9D36-E4FAC6A4A2C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Satish Srirama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51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Economics of Cloud </a:t>
            </a:r>
            <a:r>
              <a:rPr lang="en-US" dirty="0" smtClean="0"/>
              <a:t>Computing - </a:t>
            </a:r>
            <a:r>
              <a:rPr lang="en-US" dirty="0"/>
              <a:t>Future Research Directions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Factors influencing economics of </a:t>
            </a:r>
            <a:r>
              <a:rPr lang="en-US" dirty="0" err="1" smtClean="0"/>
              <a:t>serverless</a:t>
            </a:r>
            <a:r>
              <a:rPr lang="en-US" dirty="0" smtClean="0"/>
              <a:t> functions </a:t>
            </a:r>
          </a:p>
          <a:p>
            <a:pPr lvl="1"/>
            <a:r>
              <a:rPr lang="en-US" dirty="0" smtClean="0"/>
              <a:t>e.g. average vs peak transaction rates, scaling and concurrency, benchmarking on different hardware platforms</a:t>
            </a:r>
          </a:p>
          <a:p>
            <a:r>
              <a:rPr lang="en-US" dirty="0" smtClean="0"/>
              <a:t>Economics of fog and edge computing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dditional </a:t>
            </a:r>
            <a:r>
              <a:rPr lang="en-US" dirty="0"/>
              <a:t>business models and the inclusion of additional category of providers in the </a:t>
            </a:r>
            <a:r>
              <a:rPr lang="en-US" dirty="0" smtClean="0"/>
              <a:t>Cloud marketplace</a:t>
            </a:r>
          </a:p>
          <a:p>
            <a:pPr lvl="1"/>
            <a:r>
              <a:rPr lang="en-US" dirty="0" smtClean="0"/>
              <a:t>Micro Data Centers (MDC)</a:t>
            </a:r>
          </a:p>
          <a:p>
            <a:pPr lvl="2"/>
            <a:r>
              <a:rPr lang="en-US" dirty="0" smtClean="0"/>
              <a:t>Dynamic MDC discovery, Pre-agreed MDC contracts, MDC federation (multiple MDCs collaborate and share workload in a particular area)</a:t>
            </a:r>
            <a:endParaRPr lang="en-US" dirty="0"/>
          </a:p>
          <a:p>
            <a:pPr lvl="1"/>
            <a:r>
              <a:rPr lang="en-US" dirty="0"/>
              <a:t>MDC-Cloud data </a:t>
            </a:r>
            <a:r>
              <a:rPr lang="en-US" dirty="0" smtClean="0"/>
              <a:t>center exchange</a:t>
            </a:r>
          </a:p>
          <a:p>
            <a:pPr lvl="1"/>
            <a:r>
              <a:rPr lang="en-US" dirty="0" smtClean="0"/>
              <a:t>User contacts CDC which decides to outsource computation to MDC (e.g. to meet </a:t>
            </a:r>
            <a:r>
              <a:rPr lang="en-US" dirty="0" err="1" smtClean="0"/>
              <a:t>QoS</a:t>
            </a:r>
            <a:r>
              <a:rPr lang="en-US" dirty="0" smtClean="0"/>
              <a:t> such as latency)</a:t>
            </a:r>
          </a:p>
          <a:p>
            <a:r>
              <a:rPr lang="en-US" dirty="0" smtClean="0"/>
              <a:t>Economics under uncertainties </a:t>
            </a:r>
          </a:p>
          <a:p>
            <a:r>
              <a:rPr lang="en-US" dirty="0" smtClean="0"/>
              <a:t>Trust issues arising due to migrating in-house IT systems</a:t>
            </a:r>
          </a:p>
          <a:p>
            <a:pPr lvl="1"/>
            <a:r>
              <a:rPr lang="en-US" dirty="0" smtClean="0"/>
              <a:t>GDPR (came into effect in May 2018) and its benefits</a:t>
            </a:r>
            <a:endParaRPr lang="en-US" dirty="0"/>
          </a:p>
          <a:p>
            <a:r>
              <a:rPr lang="en-US" dirty="0" smtClean="0"/>
              <a:t>Potential new players in marketplace with </a:t>
            </a:r>
            <a:r>
              <a:rPr lang="en-US" dirty="0" err="1" smtClean="0"/>
              <a:t>serverless</a:t>
            </a:r>
            <a:r>
              <a:rPr lang="en-US" dirty="0" smtClean="0"/>
              <a:t> and edge computing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elco </a:t>
            </a:r>
            <a:r>
              <a:rPr lang="en-US" dirty="0"/>
              <a:t>vendors are likely to form alliances with existing Cloud providers for supporting real </a:t>
            </a:r>
            <a:r>
              <a:rPr lang="en-US" dirty="0" smtClean="0"/>
              <a:t>time stream </a:t>
            </a:r>
            <a:r>
              <a:rPr lang="en-US" dirty="0"/>
              <a:t>processing and edge </a:t>
            </a:r>
            <a:r>
              <a:rPr lang="en-US" dirty="0" smtClean="0"/>
              <a:t>analytics (e.g. autonomous vehicles and smart city sensing)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12/05/2020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3CB73-4A80-4381-9D36-E4FAC6A4A2C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Satish Srirama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88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Development and </a:t>
            </a:r>
            <a:r>
              <a:rPr lang="en-US" dirty="0" smtClean="0"/>
              <a:t>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Cloud computing empowers application developers with the ability to programmatically </a:t>
            </a:r>
            <a:r>
              <a:rPr lang="en-US" dirty="0" smtClean="0"/>
              <a:t>control infrastructure </a:t>
            </a:r>
            <a:r>
              <a:rPr lang="en-US" dirty="0"/>
              <a:t>resources and </a:t>
            </a:r>
            <a:r>
              <a:rPr lang="en-US" dirty="0" smtClean="0"/>
              <a:t>platforms</a:t>
            </a:r>
          </a:p>
          <a:p>
            <a:r>
              <a:rPr lang="en-US" dirty="0" smtClean="0"/>
              <a:t>Resource programmability: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looser boundary between development and </a:t>
            </a:r>
            <a:r>
              <a:rPr lang="en-US" dirty="0" smtClean="0"/>
              <a:t>operations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esults </a:t>
            </a:r>
            <a:r>
              <a:rPr lang="en-US" dirty="0"/>
              <a:t>in the ability to accelerate the delivery of changes to the production </a:t>
            </a:r>
            <a:r>
              <a:rPr lang="en-US" dirty="0" smtClean="0"/>
              <a:t>environment</a:t>
            </a:r>
            <a:endParaRPr lang="en-US" dirty="0"/>
          </a:p>
          <a:p>
            <a:pPr lvl="1"/>
            <a:r>
              <a:rPr lang="en-US" dirty="0" smtClean="0"/>
              <a:t>A </a:t>
            </a:r>
            <a:r>
              <a:rPr lang="en-US" dirty="0"/>
              <a:t>variety of agile delivery tools and model-based </a:t>
            </a:r>
            <a:r>
              <a:rPr lang="en-US" dirty="0" smtClean="0"/>
              <a:t>orchestration languages </a:t>
            </a:r>
            <a:r>
              <a:rPr lang="en-US" dirty="0"/>
              <a:t>(e.g., Terraform and OASIS TOSCA) are increasingly adopted in Cloud </a:t>
            </a:r>
            <a:r>
              <a:rPr lang="en-US" dirty="0" smtClean="0"/>
              <a:t>application</a:t>
            </a:r>
          </a:p>
          <a:p>
            <a:pPr lvl="2"/>
            <a:r>
              <a:rPr lang="en-US" dirty="0"/>
              <a:t>These tools help automating lifecycle management</a:t>
            </a:r>
            <a:r>
              <a:rPr lang="en-US" dirty="0" smtClean="0"/>
              <a:t>, including </a:t>
            </a:r>
            <a:r>
              <a:rPr lang="en-US" dirty="0"/>
              <a:t>continuous delivery and continuous integration, application and platform configuration</a:t>
            </a:r>
            <a:r>
              <a:rPr lang="en-US" dirty="0" smtClean="0"/>
              <a:t>, and </a:t>
            </a:r>
            <a:r>
              <a:rPr lang="en-US" dirty="0"/>
              <a:t>testing</a:t>
            </a:r>
            <a:endParaRPr lang="en-US" dirty="0" smtClean="0"/>
          </a:p>
          <a:p>
            <a:r>
              <a:rPr lang="en-US" dirty="0" smtClean="0"/>
              <a:t>Platform programmability: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eparation </a:t>
            </a:r>
            <a:r>
              <a:rPr lang="en-US" dirty="0"/>
              <a:t>of concerns has helped in tackling the </a:t>
            </a:r>
            <a:r>
              <a:rPr lang="en-US" dirty="0" smtClean="0"/>
              <a:t>complexity </a:t>
            </a:r>
            <a:r>
              <a:rPr lang="en-US" dirty="0"/>
              <a:t>of software development for the Cloud and runtime </a:t>
            </a:r>
            <a:r>
              <a:rPr lang="en-US" dirty="0" smtClean="0"/>
              <a:t>management</a:t>
            </a:r>
          </a:p>
          <a:p>
            <a:pPr lvl="2"/>
            <a:r>
              <a:rPr lang="en-US" dirty="0" smtClean="0"/>
              <a:t>E.g. </a:t>
            </a:r>
            <a:r>
              <a:rPr lang="en-US" dirty="0"/>
              <a:t>with MapReduce </a:t>
            </a:r>
            <a:r>
              <a:rPr lang="en-US" dirty="0" smtClean="0"/>
              <a:t>application developers specify Map and Reduce, and </a:t>
            </a:r>
            <a:r>
              <a:rPr lang="en-US" dirty="0"/>
              <a:t>middleware layers </a:t>
            </a:r>
            <a:r>
              <a:rPr lang="en-US" dirty="0" smtClean="0"/>
              <a:t>deal </a:t>
            </a:r>
            <a:r>
              <a:rPr lang="en-US" dirty="0"/>
              <a:t>with non-functional concerns, such as </a:t>
            </a:r>
            <a:r>
              <a:rPr lang="en-US" dirty="0" smtClean="0"/>
              <a:t>parallelization, </a:t>
            </a:r>
            <a:r>
              <a:rPr lang="en-US" dirty="0"/>
              <a:t>data locality </a:t>
            </a:r>
            <a:r>
              <a:rPr lang="en-US" dirty="0" smtClean="0"/>
              <a:t>optimization, </a:t>
            </a:r>
            <a:r>
              <a:rPr lang="en-US" dirty="0"/>
              <a:t>and fault tolerance.</a:t>
            </a:r>
          </a:p>
          <a:p>
            <a:pPr lvl="1"/>
            <a:r>
              <a:rPr lang="en-US" dirty="0" smtClean="0"/>
              <a:t>However</a:t>
            </a:r>
            <a:r>
              <a:rPr lang="en-US" dirty="0"/>
              <a:t>, there is a </a:t>
            </a:r>
            <a:r>
              <a:rPr lang="en-US" dirty="0" smtClean="0"/>
              <a:t>shortage of </a:t>
            </a:r>
            <a:r>
              <a:rPr lang="en-US" dirty="0"/>
              <a:t>application delivery frameworks and programming models to deliver software spanning </a:t>
            </a:r>
            <a:r>
              <a:rPr lang="en-US" dirty="0" smtClean="0"/>
              <a:t>both the </a:t>
            </a:r>
            <a:r>
              <a:rPr lang="en-US" dirty="0"/>
              <a:t>Edge and the CDC</a:t>
            </a:r>
            <a:endParaRPr lang="en-US" dirty="0" smtClean="0"/>
          </a:p>
          <a:p>
            <a:r>
              <a:rPr lang="en-US" dirty="0" smtClean="0"/>
              <a:t>Application evolution is </a:t>
            </a:r>
            <a:r>
              <a:rPr lang="en-US" dirty="0" smtClean="0"/>
              <a:t>still </a:t>
            </a:r>
            <a:r>
              <a:rPr lang="en-US" dirty="0" smtClean="0"/>
              <a:t>a major challenge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12/05/2020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3CB73-4A80-4381-9D36-E4FAC6A4A2C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Satish Srirama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34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Development and Delivery - Future Research Directions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H</a:t>
            </a:r>
            <a:r>
              <a:rPr lang="en-US" dirty="0" smtClean="0"/>
              <a:t>ow </a:t>
            </a:r>
            <a:r>
              <a:rPr lang="en-US" dirty="0"/>
              <a:t>to continuously </a:t>
            </a:r>
            <a:r>
              <a:rPr lang="en-US" dirty="0" smtClean="0"/>
              <a:t>monitor and </a:t>
            </a:r>
            <a:r>
              <a:rPr lang="en-US" dirty="0"/>
              <a:t>iteratively evolve the design and quality of Cloud applications within the continuous </a:t>
            </a:r>
            <a:r>
              <a:rPr lang="en-US" dirty="0" smtClean="0"/>
              <a:t>delivery pipelines?</a:t>
            </a:r>
          </a:p>
          <a:p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extend existing software development and </a:t>
            </a:r>
            <a:r>
              <a:rPr lang="en-US" dirty="0" smtClean="0"/>
              <a:t>delivery methodologies </a:t>
            </a:r>
            <a:r>
              <a:rPr lang="en-US" dirty="0"/>
              <a:t>with reusable abstractions </a:t>
            </a:r>
            <a:endParaRPr lang="en-US" dirty="0" smtClean="0"/>
          </a:p>
          <a:p>
            <a:pPr lvl="1"/>
            <a:r>
              <a:rPr lang="en-US" dirty="0" smtClean="0"/>
              <a:t>For </a:t>
            </a:r>
            <a:r>
              <a:rPr lang="en-US" dirty="0"/>
              <a:t>designing, orchestrating and managing </a:t>
            </a:r>
            <a:r>
              <a:rPr lang="en-US" dirty="0" err="1"/>
              <a:t>IoT</a:t>
            </a:r>
            <a:r>
              <a:rPr lang="en-US" dirty="0"/>
              <a:t>, </a:t>
            </a:r>
            <a:r>
              <a:rPr lang="en-US" dirty="0" smtClean="0"/>
              <a:t>Fog/Edge computing</a:t>
            </a:r>
            <a:r>
              <a:rPr lang="en-US" dirty="0"/>
              <a:t>, Big Data, and </a:t>
            </a:r>
            <a:r>
              <a:rPr lang="en-US" dirty="0" err="1"/>
              <a:t>serverless</a:t>
            </a:r>
            <a:r>
              <a:rPr lang="en-US" dirty="0"/>
              <a:t> computing technologies and </a:t>
            </a:r>
            <a:r>
              <a:rPr lang="en-US" dirty="0" smtClean="0"/>
              <a:t>platforms</a:t>
            </a:r>
          </a:p>
          <a:p>
            <a:r>
              <a:rPr lang="en-US" dirty="0" smtClean="0"/>
              <a:t>Infrastructure-as-code is expected to grow further</a:t>
            </a:r>
          </a:p>
          <a:p>
            <a:r>
              <a:rPr lang="en-US" dirty="0" smtClean="0"/>
              <a:t>Novel architectures and patterns to tackle cloud application decomposition</a:t>
            </a:r>
          </a:p>
          <a:p>
            <a:pPr lvl="1"/>
            <a:r>
              <a:rPr lang="en-US" dirty="0" smtClean="0"/>
              <a:t>With implications in security, performance, reliability and operations costs</a:t>
            </a:r>
          </a:p>
          <a:p>
            <a:pPr lvl="2"/>
            <a:r>
              <a:rPr lang="en-US" dirty="0"/>
              <a:t>I</a:t>
            </a:r>
            <a:r>
              <a:rPr lang="en-US" dirty="0" smtClean="0"/>
              <a:t>ndividual </a:t>
            </a:r>
            <a:r>
              <a:rPr lang="en-US" dirty="0"/>
              <a:t>functions are easier to protect and verify than monoliths vs. greater attack </a:t>
            </a:r>
            <a:r>
              <a:rPr lang="en-US" dirty="0" smtClean="0"/>
              <a:t>surface </a:t>
            </a:r>
            <a:r>
              <a:rPr lang="en-US" dirty="0"/>
              <a:t>with </a:t>
            </a:r>
            <a:r>
              <a:rPr lang="en-US" dirty="0" err="1"/>
              <a:t>FaaS</a:t>
            </a:r>
            <a:r>
              <a:rPr lang="en-US" dirty="0"/>
              <a:t>-based </a:t>
            </a:r>
            <a:r>
              <a:rPr lang="en-US" dirty="0" smtClean="0"/>
              <a:t>architectures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benefits of function-level </a:t>
            </a:r>
            <a:r>
              <a:rPr lang="en-US" dirty="0" smtClean="0"/>
              <a:t>auto-scaling </a:t>
            </a:r>
            <a:r>
              <a:rPr lang="en-US" dirty="0"/>
              <a:t>vs increased network traffic and </a:t>
            </a:r>
            <a:r>
              <a:rPr lang="en-US" dirty="0" smtClean="0"/>
              <a:t>latency experienced </a:t>
            </a:r>
            <a:r>
              <a:rPr lang="en-US" dirty="0"/>
              <a:t>with </a:t>
            </a:r>
            <a:r>
              <a:rPr lang="en-US" dirty="0" err="1" smtClean="0"/>
              <a:t>FaaS</a:t>
            </a:r>
            <a:endParaRPr lang="en-US" dirty="0" smtClean="0"/>
          </a:p>
          <a:p>
            <a:pPr lvl="2"/>
            <a:r>
              <a:rPr lang="en-US" dirty="0" err="1" smtClean="0"/>
              <a:t>FaaS</a:t>
            </a:r>
            <a:r>
              <a:rPr lang="en-US" dirty="0" smtClean="0"/>
              <a:t> </a:t>
            </a:r>
            <a:r>
              <a:rPr lang="en-US" dirty="0"/>
              <a:t>cheaper to use per function invocation but can </a:t>
            </a:r>
            <a:r>
              <a:rPr lang="en-US" dirty="0" smtClean="0"/>
              <a:t>incur higher </a:t>
            </a:r>
            <a:r>
              <a:rPr lang="en-US" dirty="0"/>
              <a:t>network charges</a:t>
            </a:r>
          </a:p>
          <a:p>
            <a:r>
              <a:rPr lang="en-US" dirty="0" smtClean="0"/>
              <a:t>Finer-grained programming </a:t>
            </a:r>
            <a:r>
              <a:rPr lang="en-US" dirty="0"/>
              <a:t>abstractions such as the actor model and associated middleware to dynamically re-configure programs between edge resources and CDC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12/05/2020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3CB73-4A80-4381-9D36-E4FAC6A4A2C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Satish Srirama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38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Data Management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 fontScale="62500" lnSpcReduction="20000"/>
          </a:bodyPr>
          <a:lstStyle/>
          <a:p>
            <a:r>
              <a:rPr lang="en-US"/>
              <a:t>K</a:t>
            </a:r>
            <a:r>
              <a:rPr lang="en-US" smtClean="0"/>
              <a:t>ey </a:t>
            </a:r>
            <a:r>
              <a:rPr lang="en-US"/>
              <a:t>selling points of Cloud computing is the availability of affordable, reliable, </a:t>
            </a:r>
            <a:r>
              <a:rPr lang="en-US" smtClean="0"/>
              <a:t>and elastic storage, collocated </a:t>
            </a:r>
            <a:r>
              <a:rPr lang="en-US"/>
              <a:t>with the computational </a:t>
            </a:r>
            <a:r>
              <a:rPr lang="en-US" smtClean="0"/>
              <a:t>infrastructure</a:t>
            </a:r>
          </a:p>
          <a:p>
            <a:r>
              <a:rPr lang="en-US"/>
              <a:t>A number of </a:t>
            </a:r>
            <a:r>
              <a:rPr lang="en-US" smtClean="0"/>
              <a:t>storage </a:t>
            </a:r>
            <a:r>
              <a:rPr lang="en-US"/>
              <a:t>abstractions are </a:t>
            </a:r>
            <a:r>
              <a:rPr lang="en-US" smtClean="0"/>
              <a:t>offered</a:t>
            </a:r>
          </a:p>
          <a:p>
            <a:pPr lvl="1"/>
            <a:r>
              <a:rPr lang="en-US"/>
              <a:t>Object-based </a:t>
            </a:r>
            <a:r>
              <a:rPr lang="en-US" smtClean="0"/>
              <a:t>storage (e.g. Amazon S3, </a:t>
            </a:r>
            <a:r>
              <a:rPr lang="en-US"/>
              <a:t>Azure </a:t>
            </a:r>
            <a:r>
              <a:rPr lang="en-US" smtClean="0"/>
              <a:t>File)</a:t>
            </a:r>
          </a:p>
          <a:p>
            <a:pPr lvl="1"/>
            <a:r>
              <a:rPr lang="en-US" smtClean="0"/>
              <a:t>Block </a:t>
            </a:r>
            <a:r>
              <a:rPr lang="en-US"/>
              <a:t>storage </a:t>
            </a:r>
            <a:r>
              <a:rPr lang="en-US" smtClean="0"/>
              <a:t>services (</a:t>
            </a:r>
            <a:r>
              <a:rPr lang="en-US"/>
              <a:t>AzureBlob, Amazon </a:t>
            </a:r>
            <a:r>
              <a:rPr lang="en-US" smtClean="0"/>
              <a:t>EBS) </a:t>
            </a:r>
            <a:r>
              <a:rPr lang="en-US"/>
              <a:t>of a disk </a:t>
            </a:r>
            <a:r>
              <a:rPr lang="en-US" smtClean="0"/>
              <a:t>volume</a:t>
            </a:r>
          </a:p>
          <a:p>
            <a:pPr lvl="1"/>
            <a:r>
              <a:rPr lang="en-US" smtClean="0"/>
              <a:t>Higher-level data platforms (Relational DBs, NoSQL DBs) </a:t>
            </a:r>
          </a:p>
          <a:p>
            <a:r>
              <a:rPr lang="en-US" smtClean="0"/>
              <a:t>Proliferation of big data platforms</a:t>
            </a:r>
          </a:p>
          <a:p>
            <a:pPr lvl="1"/>
            <a:r>
              <a:rPr lang="en-US" smtClean="0"/>
              <a:t>Batch processing (Apache Hadoop, Spark)</a:t>
            </a:r>
          </a:p>
          <a:p>
            <a:pPr lvl="1"/>
            <a:r>
              <a:rPr lang="en-US" smtClean="0"/>
              <a:t>NoSQL query platforms for web and enterprise workloads</a:t>
            </a:r>
          </a:p>
          <a:p>
            <a:pPr lvl="1"/>
            <a:r>
              <a:rPr lang="en-US" smtClean="0"/>
              <a:t>Distributed stream processing (Apache Storm, Heron)</a:t>
            </a:r>
            <a:endParaRPr lang="en-US"/>
          </a:p>
          <a:p>
            <a:r>
              <a:rPr lang="en-US" smtClean="0"/>
              <a:t>Challenges:</a:t>
            </a:r>
          </a:p>
          <a:p>
            <a:pPr lvl="1"/>
            <a:r>
              <a:rPr lang="en-US"/>
              <a:t>Services for </a:t>
            </a:r>
            <a:r>
              <a:rPr lang="en-US" smtClean="0"/>
              <a:t>data storage </a:t>
            </a:r>
            <a:r>
              <a:rPr lang="en-US"/>
              <a:t>have not been adequately supported by services for managing their </a:t>
            </a:r>
            <a:r>
              <a:rPr lang="en-US" smtClean="0"/>
              <a:t>metadata</a:t>
            </a:r>
          </a:p>
          <a:p>
            <a:pPr lvl="2"/>
            <a:r>
              <a:rPr lang="en-US" smtClean="0"/>
              <a:t>Allow data </a:t>
            </a:r>
            <a:r>
              <a:rPr lang="en-US"/>
              <a:t>to be located and used effectively</a:t>
            </a:r>
          </a:p>
          <a:p>
            <a:pPr lvl="1"/>
            <a:r>
              <a:rPr lang="en-US"/>
              <a:t>Data security and privacy remain a </a:t>
            </a:r>
            <a:r>
              <a:rPr lang="en-US" smtClean="0"/>
              <a:t>concern</a:t>
            </a:r>
          </a:p>
          <a:p>
            <a:pPr lvl="1"/>
            <a:r>
              <a:rPr lang="en-US" smtClean="0"/>
              <a:t>Data increasingly being sourced from edge of the network</a:t>
            </a:r>
          </a:p>
          <a:p>
            <a:pPr lvl="2"/>
            <a:r>
              <a:rPr lang="en-US" smtClean="0"/>
              <a:t>Thier low-latency processing requirements</a:t>
            </a:r>
          </a:p>
          <a:p>
            <a:pPr lvl="1"/>
            <a:r>
              <a:rPr lang="en-US"/>
              <a:t>BigData platforms </a:t>
            </a:r>
            <a:r>
              <a:rPr lang="en-US" smtClean="0"/>
              <a:t>have </a:t>
            </a:r>
            <a:r>
              <a:rPr lang="en-US"/>
              <a:t>limited </a:t>
            </a:r>
            <a:r>
              <a:rPr lang="en-US" smtClean="0"/>
              <a:t>auto-scaling support</a:t>
            </a:r>
          </a:p>
          <a:p>
            <a:endParaRPr lang="en-US" smtClean="0"/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12/05/2020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3CB73-4A80-4381-9D36-E4FAC6A4A2C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Satish Srirama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06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/>
              <a:t>Data Management </a:t>
            </a:r>
            <a:r>
              <a:rPr lang="en-US" smtClean="0"/>
              <a:t>- </a:t>
            </a:r>
            <a:r>
              <a:rPr lang="en-US"/>
              <a:t>Future Research Directions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Lack </a:t>
            </a:r>
            <a:r>
              <a:rPr lang="en-US" dirty="0"/>
              <a:t>of tracking metadata describing the source and provenance of the data </a:t>
            </a:r>
            <a:r>
              <a:rPr lang="en-US" dirty="0" smtClean="0"/>
              <a:t>in “Data lakes” makes it challenging </a:t>
            </a:r>
            <a:r>
              <a:rPr lang="en-US" dirty="0"/>
              <a:t>to use </a:t>
            </a:r>
            <a:r>
              <a:rPr lang="en-US" dirty="0" smtClean="0"/>
              <a:t>them</a:t>
            </a:r>
          </a:p>
          <a:p>
            <a:pPr lvl="1"/>
            <a:r>
              <a:rPr lang="en-US" dirty="0"/>
              <a:t>Scientific repositories have over a decade of experience </a:t>
            </a:r>
            <a:r>
              <a:rPr lang="en-US" dirty="0" smtClean="0"/>
              <a:t>with this</a:t>
            </a:r>
          </a:p>
          <a:p>
            <a:pPr lvl="1"/>
            <a:r>
              <a:rPr lang="en-US" dirty="0" err="1" smtClean="0"/>
              <a:t>Blockchains</a:t>
            </a:r>
            <a:r>
              <a:rPr lang="en-US" dirty="0" smtClean="0"/>
              <a:t> for data provenance</a:t>
            </a:r>
            <a:endParaRPr lang="en-US" dirty="0"/>
          </a:p>
          <a:p>
            <a:r>
              <a:rPr lang="en-US" dirty="0" smtClean="0"/>
              <a:t>Latency to access data is a challenge</a:t>
            </a:r>
          </a:p>
          <a:p>
            <a:pPr lvl="1"/>
            <a:r>
              <a:rPr lang="en-US" dirty="0" smtClean="0"/>
              <a:t>Content Distribution </a:t>
            </a:r>
            <a:r>
              <a:rPr lang="en-US" dirty="0"/>
              <a:t>Networks (CDN) such as AWS </a:t>
            </a:r>
            <a:r>
              <a:rPr lang="en-US" dirty="0" err="1"/>
              <a:t>CloudFront</a:t>
            </a:r>
            <a:r>
              <a:rPr lang="en-US" dirty="0"/>
              <a:t> cache data at regional </a:t>
            </a:r>
            <a:r>
              <a:rPr lang="en-US" dirty="0" smtClean="0"/>
              <a:t>level</a:t>
            </a:r>
          </a:p>
          <a:p>
            <a:pPr lvl="1"/>
            <a:r>
              <a:rPr lang="en-US" dirty="0" smtClean="0"/>
              <a:t>Generalization of CDN at fog layer</a:t>
            </a:r>
          </a:p>
          <a:p>
            <a:r>
              <a:rPr lang="en-US" dirty="0"/>
              <a:t>While legal protections exist, there are no clear audit </a:t>
            </a:r>
            <a:r>
              <a:rPr lang="en-US" dirty="0" smtClean="0"/>
              <a:t>mechanisms to </a:t>
            </a:r>
            <a:r>
              <a:rPr lang="en-US" dirty="0"/>
              <a:t>show that data has not been accessed by the Cloud provider </a:t>
            </a:r>
            <a:r>
              <a:rPr lang="en-US" dirty="0" smtClean="0"/>
              <a:t>themselves</a:t>
            </a:r>
          </a:p>
          <a:p>
            <a:r>
              <a:rPr lang="en-US" dirty="0" smtClean="0"/>
              <a:t>Leveraging computing capabilities of network devices to perform in-</a:t>
            </a:r>
            <a:r>
              <a:rPr lang="en-US" dirty="0" err="1" smtClean="0"/>
              <a:t>tansit</a:t>
            </a:r>
            <a:r>
              <a:rPr lang="en-US" dirty="0" smtClean="0"/>
              <a:t> processing – </a:t>
            </a:r>
            <a:r>
              <a:rPr lang="en-US" dirty="0"/>
              <a:t>E</a:t>
            </a:r>
            <a:r>
              <a:rPr lang="en-US" dirty="0" smtClean="0"/>
              <a:t>dge analytics</a:t>
            </a:r>
          </a:p>
          <a:p>
            <a:r>
              <a:rPr lang="en-US" dirty="0"/>
              <a:t>O</a:t>
            </a:r>
            <a:r>
              <a:rPr lang="en-US" dirty="0" smtClean="0"/>
              <a:t>ptimal </a:t>
            </a:r>
            <a:r>
              <a:rPr lang="en-US" dirty="0"/>
              <a:t>placement of data processing applications and adaptation of </a:t>
            </a:r>
            <a:r>
              <a:rPr lang="en-US" dirty="0" err="1" smtClean="0"/>
              <a:t>dataflows</a:t>
            </a:r>
            <a:endParaRPr lang="en-US" dirty="0" smtClean="0"/>
          </a:p>
          <a:p>
            <a:r>
              <a:rPr lang="en-US" dirty="0" smtClean="0"/>
              <a:t>Specialized data management services to support </a:t>
            </a:r>
            <a:r>
              <a:rPr lang="en-US" dirty="0" err="1" smtClean="0"/>
              <a:t>IoT</a:t>
            </a:r>
            <a:r>
              <a:rPr lang="en-US" dirty="0" smtClean="0"/>
              <a:t>, Deep Learning, and </a:t>
            </a:r>
            <a:r>
              <a:rPr lang="en-US" dirty="0" err="1" smtClean="0"/>
              <a:t>Blockchain</a:t>
            </a:r>
            <a:endParaRPr lang="en-US" dirty="0" smtClean="0"/>
          </a:p>
          <a:p>
            <a:r>
              <a:rPr lang="en-US" dirty="0"/>
              <a:t>E</a:t>
            </a:r>
            <a:r>
              <a:rPr lang="en-US" dirty="0" smtClean="0"/>
              <a:t>fficient management </a:t>
            </a:r>
            <a:r>
              <a:rPr lang="en-US" dirty="0"/>
              <a:t>of trained models and their rapid loading and switching to support online and </a:t>
            </a:r>
            <a:r>
              <a:rPr lang="en-US" dirty="0" smtClean="0"/>
              <a:t>distributed analytics </a:t>
            </a:r>
            <a:r>
              <a:rPr lang="en-US" dirty="0"/>
              <a:t>applications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12/05/2020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3CB73-4A80-4381-9D36-E4FAC6A4A2C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Satish Srirama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65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Networking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62500" lnSpcReduction="20000"/>
          </a:bodyPr>
          <a:lstStyle/>
          <a:p>
            <a:r>
              <a:rPr lang="en-US"/>
              <a:t>Successful delivery of </a:t>
            </a:r>
            <a:r>
              <a:rPr lang="en-US" smtClean="0"/>
              <a:t>Cloud services </a:t>
            </a:r>
            <a:r>
              <a:rPr lang="en-US"/>
              <a:t>requires many levels of communication happening within and across data </a:t>
            </a:r>
            <a:r>
              <a:rPr lang="en-US" smtClean="0"/>
              <a:t>centres</a:t>
            </a:r>
          </a:p>
          <a:p>
            <a:pPr lvl="1"/>
            <a:r>
              <a:rPr lang="en-US" smtClean="0"/>
              <a:t>Networking ensures this </a:t>
            </a:r>
            <a:r>
              <a:rPr lang="en-US"/>
              <a:t>communication occurs securely, seamlessly, efficiently and in a scalable manner </a:t>
            </a:r>
            <a:endParaRPr lang="en-US" smtClean="0"/>
          </a:p>
          <a:p>
            <a:r>
              <a:rPr lang="en-US"/>
              <a:t>SDN and </a:t>
            </a:r>
            <a:r>
              <a:rPr lang="en-US" smtClean="0"/>
              <a:t>NFV are </a:t>
            </a:r>
            <a:r>
              <a:rPr lang="en-US"/>
              <a:t>intended </a:t>
            </a:r>
            <a:r>
              <a:rPr lang="en-US" smtClean="0"/>
              <a:t>to build </a:t>
            </a:r>
            <a:r>
              <a:rPr lang="en-US"/>
              <a:t>agile, flexible, and programmable computer networks </a:t>
            </a:r>
            <a:endParaRPr lang="en-US" smtClean="0"/>
          </a:p>
          <a:p>
            <a:pPr lvl="1"/>
            <a:r>
              <a:rPr lang="en-US"/>
              <a:t>T</a:t>
            </a:r>
            <a:r>
              <a:rPr lang="en-US" smtClean="0"/>
              <a:t>o </a:t>
            </a:r>
            <a:r>
              <a:rPr lang="en-US"/>
              <a:t>reduce both capital and </a:t>
            </a:r>
            <a:r>
              <a:rPr lang="en-US" smtClean="0"/>
              <a:t>operational expenditure </a:t>
            </a:r>
            <a:r>
              <a:rPr lang="en-US"/>
              <a:t>for Cloud providers</a:t>
            </a:r>
          </a:p>
          <a:p>
            <a:r>
              <a:rPr lang="en-US" smtClean="0"/>
              <a:t>General </a:t>
            </a:r>
            <a:r>
              <a:rPr lang="en-US"/>
              <a:t>practice in many data centres is to leave all networking devices always </a:t>
            </a:r>
            <a:r>
              <a:rPr lang="en-US" smtClean="0"/>
              <a:t>on</a:t>
            </a:r>
          </a:p>
          <a:p>
            <a:pPr lvl="1"/>
            <a:r>
              <a:rPr lang="en-US" smtClean="0"/>
              <a:t>The </a:t>
            </a:r>
            <a:r>
              <a:rPr lang="en-US"/>
              <a:t>design and implementation of methodologies and technologies to reduce </a:t>
            </a:r>
            <a:r>
              <a:rPr lang="en-US" smtClean="0"/>
              <a:t>network energy </a:t>
            </a:r>
            <a:r>
              <a:rPr lang="en-US"/>
              <a:t>consumption and make it proportional to the load </a:t>
            </a:r>
            <a:r>
              <a:rPr lang="en-US" smtClean="0"/>
              <a:t>remain open challenges</a:t>
            </a:r>
          </a:p>
          <a:p>
            <a:r>
              <a:rPr lang="en-US" smtClean="0"/>
              <a:t>The SLAs of today’s Clouds are mostly centred on computation and storage</a:t>
            </a:r>
          </a:p>
          <a:p>
            <a:pPr lvl="1"/>
            <a:r>
              <a:rPr lang="en-US" smtClean="0"/>
              <a:t>No </a:t>
            </a:r>
            <a:r>
              <a:rPr lang="en-US"/>
              <a:t>SLAs beyond best effort </a:t>
            </a:r>
            <a:r>
              <a:rPr lang="en-US" smtClean="0"/>
              <a:t>are available to capture </a:t>
            </a:r>
            <a:r>
              <a:rPr lang="en-US"/>
              <a:t>the network performance requirements such as delay and bandwidth guarantees</a:t>
            </a:r>
          </a:p>
          <a:p>
            <a:r>
              <a:rPr lang="en-US" smtClean="0"/>
              <a:t>Networking in CDC with resources in multiple sites</a:t>
            </a:r>
          </a:p>
          <a:p>
            <a:pPr lvl="1"/>
            <a:r>
              <a:rPr lang="en-US" smtClean="0"/>
              <a:t>Challenging when it involves public Internet, and it is difficult to provide performance guarantees</a:t>
            </a:r>
          </a:p>
          <a:p>
            <a:pPr lvl="1"/>
            <a:r>
              <a:rPr lang="en-US" smtClean="0"/>
              <a:t>Companies are investing in dedicated infrastructure (e.g. Google )</a:t>
            </a:r>
            <a:endParaRPr lang="en-US"/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12/05/2020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3CB73-4A80-4381-9D36-E4FAC6A4A2C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Satish Srirama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64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/>
              <a:t>Networking - </a:t>
            </a:r>
            <a:r>
              <a:rPr lang="en-US" smtClean="0"/>
              <a:t>Future </a:t>
            </a:r>
            <a:r>
              <a:rPr lang="en-US"/>
              <a:t>Research Directions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 fontScale="62500" lnSpcReduction="20000"/>
          </a:bodyPr>
          <a:lstStyle/>
          <a:p>
            <a:r>
              <a:rPr lang="en-US" smtClean="0"/>
              <a:t>Novel </a:t>
            </a:r>
            <a:r>
              <a:rPr lang="en-US"/>
              <a:t>set of traffic engineering methods to utilise </a:t>
            </a:r>
            <a:r>
              <a:rPr lang="en-US" smtClean="0"/>
              <a:t>the available </a:t>
            </a:r>
            <a:r>
              <a:rPr lang="en-US"/>
              <a:t>global </a:t>
            </a:r>
            <a:r>
              <a:rPr lang="en-US" smtClean="0"/>
              <a:t>view </a:t>
            </a:r>
            <a:r>
              <a:rPr lang="en-US"/>
              <a:t>of the </a:t>
            </a:r>
            <a:r>
              <a:rPr lang="en-US" smtClean="0"/>
              <a:t>network (with SDN) </a:t>
            </a:r>
            <a:r>
              <a:rPr lang="en-US"/>
              <a:t>and flow characteristics or patterns</a:t>
            </a:r>
          </a:p>
          <a:p>
            <a:r>
              <a:rPr lang="en-US" smtClean="0"/>
              <a:t>Techniques </a:t>
            </a:r>
            <a:r>
              <a:rPr lang="en-US"/>
              <a:t>targeting network performance requirements </a:t>
            </a:r>
            <a:r>
              <a:rPr lang="en-US" smtClean="0"/>
              <a:t>such as </a:t>
            </a:r>
            <a:r>
              <a:rPr lang="en-US"/>
              <a:t>delay and bandwidth or even jitter guarantees to comply with QoS </a:t>
            </a:r>
            <a:r>
              <a:rPr lang="en-US" smtClean="0"/>
              <a:t>requirements</a:t>
            </a:r>
          </a:p>
          <a:p>
            <a:r>
              <a:rPr lang="en-US" smtClean="0"/>
              <a:t>Paradigm </a:t>
            </a:r>
            <a:r>
              <a:rPr lang="en-US"/>
              <a:t>shift brought by SDN brings along new </a:t>
            </a:r>
            <a:r>
              <a:rPr lang="en-US" smtClean="0"/>
              <a:t>threat vectors</a:t>
            </a:r>
          </a:p>
          <a:p>
            <a:pPr lvl="1"/>
            <a:r>
              <a:rPr lang="en-US"/>
              <a:t>A</a:t>
            </a:r>
            <a:r>
              <a:rPr lang="en-US" smtClean="0"/>
              <a:t>ttackers </a:t>
            </a:r>
            <a:r>
              <a:rPr lang="en-US"/>
              <a:t>may target the SDN controller as the single point of attack </a:t>
            </a:r>
            <a:r>
              <a:rPr lang="en-US" smtClean="0"/>
              <a:t>or the </a:t>
            </a:r>
            <a:r>
              <a:rPr lang="en-US"/>
              <a:t>inter-SDN communications between the control and data plane</a:t>
            </a:r>
          </a:p>
          <a:p>
            <a:r>
              <a:rPr lang="en-US" smtClean="0"/>
              <a:t>Effectiveness </a:t>
            </a:r>
            <a:r>
              <a:rPr lang="en-US"/>
              <a:t>of current approaches for interconnected Cloud environments and </a:t>
            </a:r>
            <a:r>
              <a:rPr lang="en-US" smtClean="0"/>
              <a:t>how SDN </a:t>
            </a:r>
            <a:r>
              <a:rPr lang="en-US"/>
              <a:t>is used over public communication channels need further </a:t>
            </a:r>
            <a:r>
              <a:rPr lang="en-US" smtClean="0"/>
              <a:t>investigation</a:t>
            </a:r>
          </a:p>
          <a:p>
            <a:r>
              <a:rPr lang="en-US"/>
              <a:t>Traffic engineering </a:t>
            </a:r>
            <a:r>
              <a:rPr lang="en-US" smtClean="0"/>
              <a:t>combined </a:t>
            </a:r>
            <a:r>
              <a:rPr lang="en-US"/>
              <a:t>with migration and placement of VNFs </a:t>
            </a:r>
            <a:r>
              <a:rPr lang="en-US" smtClean="0"/>
              <a:t>for the minimization of </a:t>
            </a:r>
            <a:r>
              <a:rPr lang="en-US"/>
              <a:t>network communication </a:t>
            </a:r>
            <a:r>
              <a:rPr lang="en-US" smtClean="0"/>
              <a:t>cost</a:t>
            </a:r>
          </a:p>
          <a:p>
            <a:r>
              <a:rPr lang="en-US"/>
              <a:t>AI, ML, and Big Data analytics </a:t>
            </a:r>
            <a:r>
              <a:rPr lang="en-US" smtClean="0"/>
              <a:t>to </a:t>
            </a:r>
            <a:r>
              <a:rPr lang="en-US"/>
              <a:t>address </a:t>
            </a:r>
            <a:r>
              <a:rPr lang="en-US" smtClean="0"/>
              <a:t>networking challenges </a:t>
            </a:r>
            <a:r>
              <a:rPr lang="en-US"/>
              <a:t>of Cloud computing and automation of the next-generation networks in </a:t>
            </a:r>
            <a:r>
              <a:rPr lang="en-US" smtClean="0"/>
              <a:t>Clouds</a:t>
            </a:r>
          </a:p>
          <a:p>
            <a:r>
              <a:rPr lang="en-US" smtClean="0"/>
              <a:t>New </a:t>
            </a:r>
            <a:r>
              <a:rPr lang="en-US"/>
              <a:t>products and technologies expanding bandwidth, or the carrying </a:t>
            </a:r>
            <a:r>
              <a:rPr lang="en-US" smtClean="0"/>
              <a:t>capacity</a:t>
            </a:r>
            <a:r>
              <a:rPr lang="en-US"/>
              <a:t>, of networks </a:t>
            </a:r>
            <a:endParaRPr lang="en-US" smtClean="0"/>
          </a:p>
          <a:p>
            <a:pPr lvl="1"/>
            <a:r>
              <a:rPr lang="en-US" smtClean="0"/>
              <a:t>For supporting IoT and Fog computing</a:t>
            </a: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12/05/2020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3CB73-4A80-4381-9D36-E4FAC6A4A2C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Satish Srirama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75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Usability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The Human Computer Interface and Distributed Systems communities are still far from one </a:t>
            </a:r>
            <a:r>
              <a:rPr lang="en-US" smtClean="0"/>
              <a:t>another</a:t>
            </a:r>
          </a:p>
          <a:p>
            <a:r>
              <a:rPr lang="en-US"/>
              <a:t>U</a:t>
            </a:r>
            <a:r>
              <a:rPr lang="en-US" smtClean="0"/>
              <a:t>sability </a:t>
            </a:r>
            <a:r>
              <a:rPr lang="en-US"/>
              <a:t>is a key aspect to reduce costs of organisations exploring Cloud services </a:t>
            </a:r>
            <a:r>
              <a:rPr lang="en-US" smtClean="0"/>
              <a:t>and infrastructure</a:t>
            </a:r>
          </a:p>
          <a:p>
            <a:r>
              <a:rPr lang="en-US"/>
              <a:t>Cloud Usability Framework highlights five aspects: </a:t>
            </a:r>
            <a:endParaRPr lang="en-US" smtClean="0"/>
          </a:p>
          <a:p>
            <a:pPr lvl="1"/>
            <a:r>
              <a:rPr lang="en-US" smtClean="0"/>
              <a:t>Capable: </a:t>
            </a:r>
            <a:r>
              <a:rPr lang="en-US"/>
              <a:t>meeting Cloud consumers expectations with regard to Cloud service </a:t>
            </a:r>
            <a:r>
              <a:rPr lang="en-US" smtClean="0"/>
              <a:t>capabilities</a:t>
            </a:r>
          </a:p>
          <a:p>
            <a:pPr lvl="1"/>
            <a:r>
              <a:rPr lang="en-US"/>
              <a:t>Personal: </a:t>
            </a:r>
            <a:r>
              <a:rPr lang="en-US" smtClean="0"/>
              <a:t>Allowing </a:t>
            </a:r>
            <a:r>
              <a:rPr lang="en-US"/>
              <a:t>users and organizations to change the look and feel of user </a:t>
            </a:r>
            <a:r>
              <a:rPr lang="en-US" smtClean="0"/>
              <a:t>interfaces </a:t>
            </a:r>
            <a:r>
              <a:rPr lang="en-US"/>
              <a:t>and to customise service functionalities</a:t>
            </a:r>
          </a:p>
          <a:p>
            <a:pPr lvl="1"/>
            <a:r>
              <a:rPr lang="en-US" smtClean="0"/>
              <a:t>Reliable</a:t>
            </a:r>
            <a:r>
              <a:rPr lang="en-US"/>
              <a:t>, secure, and valuable: </a:t>
            </a:r>
            <a:r>
              <a:rPr lang="en-US" smtClean="0"/>
              <a:t>Having </a:t>
            </a:r>
            <a:r>
              <a:rPr lang="en-US"/>
              <a:t>a system that performs its functions under state conditions, safely/protected, and that </a:t>
            </a:r>
            <a:r>
              <a:rPr lang="en-US" smtClean="0"/>
              <a:t>returns </a:t>
            </a:r>
            <a:r>
              <a:rPr lang="en-US"/>
              <a:t>value to users </a:t>
            </a:r>
          </a:p>
          <a:p>
            <a:r>
              <a:rPr lang="en-US" smtClean="0"/>
              <a:t>Current </a:t>
            </a:r>
            <a:r>
              <a:rPr lang="en-US"/>
              <a:t>efforts in Cloud have mostly focused on encapsulating complex </a:t>
            </a:r>
            <a:r>
              <a:rPr lang="en-US" smtClean="0"/>
              <a:t>services into </a:t>
            </a:r>
            <a:r>
              <a:rPr lang="en-US"/>
              <a:t>APIs to be easily consumed by </a:t>
            </a:r>
            <a:r>
              <a:rPr lang="en-US" smtClean="0"/>
              <a:t>users</a:t>
            </a:r>
          </a:p>
          <a:p>
            <a:pPr lvl="1"/>
            <a:r>
              <a:rPr lang="en-US" smtClean="0"/>
              <a:t>E.g. sevices to expose HPC applictaions</a:t>
            </a:r>
            <a:endParaRPr lang="en-US"/>
          </a:p>
          <a:p>
            <a:endParaRPr lang="en-US"/>
          </a:p>
          <a:p>
            <a:endParaRPr lang="en-US" smtClean="0"/>
          </a:p>
          <a:p>
            <a:endParaRPr lang="en-US"/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12/05/2020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3CB73-4A80-4381-9D36-E4FAC6A4A2C5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Satish Srirama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21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/>
              <a:t>Usability - Future Research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 fontScale="62500" lnSpcReduction="20000"/>
          </a:bodyPr>
          <a:lstStyle/>
          <a:p>
            <a:r>
              <a:rPr lang="en-US" smtClean="0"/>
              <a:t>It </a:t>
            </a:r>
            <a:r>
              <a:rPr lang="en-US"/>
              <a:t>is </a:t>
            </a:r>
            <a:r>
              <a:rPr lang="en-US" smtClean="0"/>
              <a:t>still hard </a:t>
            </a:r>
            <a:r>
              <a:rPr lang="en-US"/>
              <a:t>for users to know how much they will spend renting resources due to </a:t>
            </a:r>
            <a:r>
              <a:rPr lang="en-US" smtClean="0"/>
              <a:t>workload/resource </a:t>
            </a:r>
            <a:r>
              <a:rPr lang="en-US"/>
              <a:t>fluctuations or </a:t>
            </a:r>
            <a:r>
              <a:rPr lang="en-US" smtClean="0"/>
              <a:t>characteristics</a:t>
            </a:r>
          </a:p>
          <a:p>
            <a:pPr lvl="1"/>
            <a:r>
              <a:rPr lang="en-US"/>
              <a:t>Tools to have better estimations would </a:t>
            </a:r>
            <a:r>
              <a:rPr lang="en-US" smtClean="0"/>
              <a:t>improve </a:t>
            </a:r>
            <a:r>
              <a:rPr lang="en-US"/>
              <a:t>user </a:t>
            </a:r>
            <a:r>
              <a:rPr lang="en-US" smtClean="0"/>
              <a:t>experience </a:t>
            </a:r>
            <a:r>
              <a:rPr lang="en-US"/>
              <a:t>and satisfaction</a:t>
            </a:r>
            <a:endParaRPr lang="en-US" smtClean="0"/>
          </a:p>
          <a:p>
            <a:r>
              <a:rPr lang="en-US" smtClean="0"/>
              <a:t>New visualization technologies </a:t>
            </a:r>
            <a:r>
              <a:rPr lang="en-US"/>
              <a:t>could be further explored on the different layers of Cloud </a:t>
            </a:r>
            <a:r>
              <a:rPr lang="en-US" smtClean="0"/>
              <a:t>environment</a:t>
            </a:r>
          </a:p>
          <a:p>
            <a:pPr lvl="1"/>
            <a:r>
              <a:rPr lang="en-US"/>
              <a:t>T</a:t>
            </a:r>
            <a:r>
              <a:rPr lang="en-US" smtClean="0"/>
              <a:t>o </a:t>
            </a:r>
            <a:r>
              <a:rPr lang="en-US"/>
              <a:t>better </a:t>
            </a:r>
            <a:r>
              <a:rPr lang="en-US" smtClean="0"/>
              <a:t>understand </a:t>
            </a:r>
            <a:r>
              <a:rPr lang="en-US"/>
              <a:t>infrastructure and application behaviour and highlight insights to end </a:t>
            </a:r>
            <a:r>
              <a:rPr lang="en-US" smtClean="0"/>
              <a:t>users</a:t>
            </a:r>
            <a:endParaRPr lang="en-US"/>
          </a:p>
          <a:p>
            <a:r>
              <a:rPr lang="en-US"/>
              <a:t>Easier </a:t>
            </a:r>
            <a:r>
              <a:rPr lang="en-US" smtClean="0"/>
              <a:t>API management </a:t>
            </a:r>
            <a:r>
              <a:rPr lang="en-US"/>
              <a:t>methodologies, tools, and standards are also necessary </a:t>
            </a:r>
            <a:endParaRPr lang="en-US" smtClean="0"/>
          </a:p>
          <a:p>
            <a:pPr lvl="1"/>
            <a:r>
              <a:rPr lang="en-US" smtClean="0"/>
              <a:t>To </a:t>
            </a:r>
            <a:r>
              <a:rPr lang="en-US"/>
              <a:t>handle users with </a:t>
            </a:r>
            <a:r>
              <a:rPr lang="en-US" smtClean="0"/>
              <a:t>different levels </a:t>
            </a:r>
            <a:r>
              <a:rPr lang="en-US"/>
              <a:t>of expertise and </a:t>
            </a:r>
            <a:r>
              <a:rPr lang="en-US" smtClean="0"/>
              <a:t>interests</a:t>
            </a:r>
          </a:p>
          <a:p>
            <a:r>
              <a:rPr lang="en-US"/>
              <a:t>U</a:t>
            </a:r>
            <a:r>
              <a:rPr lang="en-US" smtClean="0"/>
              <a:t>sers </a:t>
            </a:r>
            <a:r>
              <a:rPr lang="en-US"/>
              <a:t>are still overloaded with resource and service types available to run their </a:t>
            </a:r>
            <a:r>
              <a:rPr lang="en-US" smtClean="0"/>
              <a:t>applications</a:t>
            </a:r>
          </a:p>
          <a:p>
            <a:pPr lvl="1"/>
            <a:r>
              <a:rPr lang="en-US" smtClean="0"/>
              <a:t>E.g. </a:t>
            </a:r>
            <a:r>
              <a:rPr lang="en-US"/>
              <a:t>CPUs, GPUs, network, storage, operating systemflavour, and all services available in the </a:t>
            </a:r>
            <a:r>
              <a:rPr lang="en-US" smtClean="0"/>
              <a:t>PaaS</a:t>
            </a:r>
          </a:p>
          <a:p>
            <a:pPr lvl="1"/>
            <a:r>
              <a:rPr lang="en-US"/>
              <a:t>Advisory systems to also </a:t>
            </a:r>
            <a:r>
              <a:rPr lang="en-US" smtClean="0"/>
              <a:t>recommend </a:t>
            </a:r>
            <a:r>
              <a:rPr lang="en-US"/>
              <a:t>how users should use Cloud more efficiently</a:t>
            </a:r>
          </a:p>
          <a:p>
            <a:r>
              <a:rPr lang="en-US" smtClean="0"/>
              <a:t>Change in focus at evaluation </a:t>
            </a:r>
          </a:p>
          <a:p>
            <a:pPr lvl="1"/>
            <a:r>
              <a:rPr lang="en-US"/>
              <a:t>Cloud computing </a:t>
            </a:r>
            <a:r>
              <a:rPr lang="en-US" smtClean="0"/>
              <a:t>researchers and </a:t>
            </a:r>
            <a:r>
              <a:rPr lang="en-US"/>
              <a:t>practitioners mostly perform quantitative experiments, whereas researchers working closer </a:t>
            </a:r>
            <a:r>
              <a:rPr lang="en-US" smtClean="0"/>
              <a:t>to users </a:t>
            </a:r>
            <a:r>
              <a:rPr lang="en-US"/>
              <a:t>have deep knowledge on qualitative experiments</a:t>
            </a:r>
          </a:p>
          <a:p>
            <a:endParaRPr lang="en-US"/>
          </a:p>
          <a:p>
            <a:endParaRPr lang="en-US" smtClean="0"/>
          </a:p>
          <a:p>
            <a:endParaRPr lang="en-US"/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12/05/2020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3CB73-4A80-4381-9D36-E4FAC6A4A2C5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Satish Srirama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33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6200"/>
            <a:ext cx="434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A Manifesto for Future Generation Cloud Computing: </a:t>
            </a:r>
            <a:r>
              <a:rPr lang="en-US" sz="2000" dirty="0" smtClean="0">
                <a:solidFill>
                  <a:srgbClr val="0000FF"/>
                </a:solidFill>
              </a:rPr>
              <a:t>SOA and Challenges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457200" y="574425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mtClean="0">
                <a:solidFill>
                  <a:srgbClr val="C00000"/>
                </a:solidFill>
              </a:rPr>
              <a:t>[Buyya, </a:t>
            </a:r>
            <a:r>
              <a:rPr lang="en-US" dirty="0" smtClean="0">
                <a:solidFill>
                  <a:srgbClr val="C00000"/>
                </a:solidFill>
              </a:rPr>
              <a:t>Srirama, Casale et al, 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ACM CSUR 2019]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249" y="152400"/>
            <a:ext cx="6731151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12/05/2020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3CB73-4A80-4381-9D36-E4FAC6A4A2C5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Satish Srirama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48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Motivation and Goals of Cloud Manifesto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3429001" cy="4525963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Basic service models</a:t>
            </a:r>
          </a:p>
          <a:p>
            <a:pPr lvl="1"/>
            <a:r>
              <a:rPr lang="en-GB" dirty="0" smtClean="0"/>
              <a:t>IaaS, PaaS, SaaS</a:t>
            </a:r>
            <a:endParaRPr lang="en-GB" dirty="0"/>
          </a:p>
          <a:p>
            <a:r>
              <a:rPr lang="en-GB" dirty="0" smtClean="0"/>
              <a:t>These models advanced and new ones emerged</a:t>
            </a:r>
          </a:p>
          <a:p>
            <a:r>
              <a:rPr lang="en-GB" dirty="0" smtClean="0"/>
              <a:t>Cloud technologies also advanced</a:t>
            </a:r>
          </a:p>
          <a:p>
            <a:pPr lvl="1"/>
            <a:r>
              <a:rPr lang="en-GB" dirty="0" smtClean="0"/>
              <a:t>E.g. virtualization</a:t>
            </a:r>
            <a:endParaRPr lang="en-GB" dirty="0"/>
          </a:p>
          <a:p>
            <a:r>
              <a:rPr lang="en-GB" dirty="0" smtClean="0"/>
              <a:t>Emerging application domains posed new challenges</a:t>
            </a:r>
          </a:p>
          <a:p>
            <a:pPr lvl="1"/>
            <a:r>
              <a:rPr lang="en-GB" dirty="0" smtClean="0"/>
              <a:t>E.g. scale in </a:t>
            </a:r>
            <a:r>
              <a:rPr lang="en-GB" dirty="0" err="1" smtClean="0"/>
              <a:t>IoT</a:t>
            </a:r>
            <a:endParaRPr lang="en-GB" dirty="0" smtClean="0"/>
          </a:p>
          <a:p>
            <a:r>
              <a:rPr lang="en-GB" dirty="0" smtClean="0"/>
              <a:t>Need to re-evaluate the models and research strategies</a:t>
            </a:r>
          </a:p>
          <a:p>
            <a:r>
              <a:rPr lang="en-GB" dirty="0" smtClean="0"/>
              <a:t>Future generation cloud computing</a:t>
            </a:r>
          </a:p>
          <a:p>
            <a:endParaRPr lang="en-GB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12/05/2020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3CB73-4A80-4381-9D36-E4FAC6A4A2C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Satish Srirama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1" y="1676399"/>
            <a:ext cx="5654566" cy="433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1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0" y="0"/>
            <a:ext cx="658368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762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A Manifesto for Future Generation Cloud Computing: Research Directions for the Next Decade</a:t>
            </a:r>
          </a:p>
        </p:txBody>
      </p:sp>
      <p:sp>
        <p:nvSpPr>
          <p:cNvPr id="9" name="Rectangle 8"/>
          <p:cNvSpPr/>
          <p:nvPr/>
        </p:nvSpPr>
        <p:spPr>
          <a:xfrm>
            <a:off x="-457200" y="117069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dirty="0" smtClean="0">
                <a:solidFill>
                  <a:srgbClr val="C00000"/>
                </a:solidFill>
              </a:rPr>
              <a:t>[Buyya, Srirama, Casale et al, 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ACM CSUR 2019]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12/05/2020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3CB73-4A80-4381-9D36-E4FAC6A4A2C5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Satish Srirama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14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Discussion and Summary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/>
              <a:t>T</a:t>
            </a:r>
            <a:r>
              <a:rPr lang="en-US" smtClean="0"/>
              <a:t>here </a:t>
            </a:r>
            <a:r>
              <a:rPr lang="en-US"/>
              <a:t>will be significant developments across all the service </a:t>
            </a:r>
            <a:r>
              <a:rPr lang="en-US" smtClean="0"/>
              <a:t>models (</a:t>
            </a:r>
            <a:r>
              <a:rPr lang="en-US"/>
              <a:t>IaaS, PaaS, and </a:t>
            </a:r>
            <a:r>
              <a:rPr lang="en-US" smtClean="0"/>
              <a:t>SaaS</a:t>
            </a:r>
            <a:r>
              <a:rPr lang="en-US" dirty="0"/>
              <a:t>) of Cloud </a:t>
            </a:r>
            <a:r>
              <a:rPr lang="en-US" dirty="0" smtClean="0"/>
              <a:t>computing</a:t>
            </a:r>
          </a:p>
          <a:p>
            <a:r>
              <a:rPr lang="en-US" dirty="0" smtClean="0"/>
              <a:t>IaaS:</a:t>
            </a:r>
          </a:p>
          <a:p>
            <a:pPr lvl="1"/>
            <a:r>
              <a:rPr lang="en-US" dirty="0" smtClean="0"/>
              <a:t>Scope </a:t>
            </a:r>
            <a:r>
              <a:rPr lang="en-US" dirty="0"/>
              <a:t>for heterogeneous hardware such as CPUs and accelerators (e.g., </a:t>
            </a:r>
            <a:r>
              <a:rPr lang="en-US" dirty="0" smtClean="0"/>
              <a:t>GPUs and </a:t>
            </a:r>
            <a:r>
              <a:rPr lang="en-US" dirty="0"/>
              <a:t>TPUs) and special purpose Clouds for specific applications (e.g., HPC and deep learning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Future </a:t>
            </a:r>
            <a:r>
              <a:rPr lang="en-US" dirty="0"/>
              <a:t>generation Clouds should also be ready to embrace the non-traditional </a:t>
            </a:r>
            <a:r>
              <a:rPr lang="en-US" dirty="0" smtClean="0"/>
              <a:t>architectures (e.g. </a:t>
            </a:r>
            <a:r>
              <a:rPr lang="en-US" dirty="0"/>
              <a:t>neuromorphic, quantum computing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Emerging trends </a:t>
            </a:r>
            <a:r>
              <a:rPr lang="en-US" dirty="0"/>
              <a:t>such as </a:t>
            </a:r>
            <a:r>
              <a:rPr lang="en-US" dirty="0" err="1"/>
              <a:t>containerisation</a:t>
            </a:r>
            <a:r>
              <a:rPr lang="en-US" dirty="0"/>
              <a:t>, SDN and Fog/Edge computing are going to expand the </a:t>
            </a:r>
            <a:r>
              <a:rPr lang="en-US" dirty="0" smtClean="0"/>
              <a:t>research scope </a:t>
            </a:r>
            <a:r>
              <a:rPr lang="en-US" dirty="0"/>
              <a:t>of IaaS by leaps and </a:t>
            </a:r>
            <a:r>
              <a:rPr lang="en-US" dirty="0" smtClean="0"/>
              <a:t>bounds</a:t>
            </a:r>
          </a:p>
          <a:p>
            <a:pPr lvl="1"/>
            <a:r>
              <a:rPr lang="en-US" dirty="0" smtClean="0"/>
              <a:t>Sustainability </a:t>
            </a:r>
            <a:r>
              <a:rPr lang="en-US" dirty="0"/>
              <a:t>of CDC through </a:t>
            </a:r>
            <a:r>
              <a:rPr lang="en-US" dirty="0" err="1" smtClean="0"/>
              <a:t>utilisation</a:t>
            </a:r>
            <a:r>
              <a:rPr lang="en-US" dirty="0" smtClean="0"/>
              <a:t> </a:t>
            </a:r>
            <a:r>
              <a:rPr lang="en-US" dirty="0"/>
              <a:t>of renewable energy and </a:t>
            </a:r>
            <a:r>
              <a:rPr lang="en-US" dirty="0" err="1"/>
              <a:t>IoT</a:t>
            </a:r>
            <a:r>
              <a:rPr lang="en-US" dirty="0"/>
              <a:t>-enabled cooling </a:t>
            </a:r>
            <a:r>
              <a:rPr lang="en-US" dirty="0" smtClean="0"/>
              <a:t>systems</a:t>
            </a:r>
          </a:p>
          <a:p>
            <a:pPr lvl="1"/>
            <a:r>
              <a:rPr lang="en-US" dirty="0" smtClean="0"/>
              <a:t>Scope for </a:t>
            </a:r>
            <a:r>
              <a:rPr lang="en-US" dirty="0"/>
              <a:t>emerging trends in IaaS, such as disaggregated data </a:t>
            </a:r>
            <a:r>
              <a:rPr lang="en-US" dirty="0" err="1" smtClean="0"/>
              <a:t>centres</a:t>
            </a:r>
            <a:endParaRPr lang="en-US" dirty="0" smtClean="0"/>
          </a:p>
          <a:p>
            <a:pPr lvl="1"/>
            <a:r>
              <a:rPr lang="en-US" dirty="0" smtClean="0"/>
              <a:t>Future research directions proposed for addressing </a:t>
            </a:r>
            <a:r>
              <a:rPr lang="en-US" dirty="0"/>
              <a:t>the scalability</a:t>
            </a:r>
            <a:r>
              <a:rPr lang="en-US" dirty="0" smtClean="0"/>
              <a:t>, resource </a:t>
            </a:r>
            <a:r>
              <a:rPr lang="en-US" dirty="0"/>
              <a:t>management and scheduling, heterogeneity, interconnected Clouds and networking </a:t>
            </a:r>
            <a:r>
              <a:rPr lang="en-US" dirty="0" smtClean="0"/>
              <a:t>challenges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12/05/2020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3CB73-4A80-4381-9D36-E4FAC6A4A2C5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Satish Srirama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41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Discussion and Summary - continued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PaaS:</a:t>
            </a:r>
          </a:p>
          <a:p>
            <a:pPr lvl="1"/>
            <a:r>
              <a:rPr lang="en-US" dirty="0" smtClean="0"/>
              <a:t>Should </a:t>
            </a:r>
            <a:r>
              <a:rPr lang="en-US" dirty="0"/>
              <a:t>see significant advancements through future research directions in </a:t>
            </a:r>
            <a:r>
              <a:rPr lang="en-US" dirty="0" smtClean="0"/>
              <a:t>resource </a:t>
            </a:r>
            <a:r>
              <a:rPr lang="en-US" dirty="0"/>
              <a:t>management and </a:t>
            </a:r>
            <a:r>
              <a:rPr lang="en-US" dirty="0" smtClean="0"/>
              <a:t>scheduling</a:t>
            </a:r>
          </a:p>
          <a:p>
            <a:pPr lvl="1"/>
            <a:r>
              <a:rPr lang="en-US" dirty="0" smtClean="0"/>
              <a:t>Need </a:t>
            </a:r>
            <a:r>
              <a:rPr lang="en-US" dirty="0"/>
              <a:t>for programming abstractions, models, </a:t>
            </a:r>
            <a:r>
              <a:rPr lang="en-US" dirty="0" smtClean="0"/>
              <a:t>languages and </a:t>
            </a:r>
            <a:r>
              <a:rPr lang="en-US" dirty="0"/>
              <a:t>systems supporting scalable elastic computing and seamless use of heterogeneous </a:t>
            </a:r>
            <a:r>
              <a:rPr lang="en-US" dirty="0" smtClean="0"/>
              <a:t>resources are proposed</a:t>
            </a:r>
          </a:p>
          <a:p>
            <a:pPr lvl="2"/>
            <a:r>
              <a:rPr lang="en-US" dirty="0" smtClean="0"/>
              <a:t>Lead </a:t>
            </a:r>
            <a:r>
              <a:rPr lang="en-US" dirty="0"/>
              <a:t>to energy-efficiency, </a:t>
            </a:r>
            <a:r>
              <a:rPr lang="en-US" dirty="0" err="1"/>
              <a:t>minimised</a:t>
            </a:r>
            <a:r>
              <a:rPr lang="en-US" dirty="0"/>
              <a:t> application engineering cost, better </a:t>
            </a:r>
            <a:r>
              <a:rPr lang="en-US" dirty="0" smtClean="0"/>
              <a:t>portability </a:t>
            </a:r>
            <a:r>
              <a:rPr lang="en-US" dirty="0"/>
              <a:t>and guaranteed level of reliability and performance</a:t>
            </a:r>
          </a:p>
          <a:p>
            <a:pPr lvl="1"/>
            <a:r>
              <a:rPr lang="en-US" dirty="0"/>
              <a:t>ML, AI and Deep learning should help in dealing with the complexity, heterogeneity, scale and load balancing applications developed through </a:t>
            </a:r>
            <a:r>
              <a:rPr lang="en-US" dirty="0" smtClean="0"/>
              <a:t>PaaS</a:t>
            </a:r>
          </a:p>
          <a:p>
            <a:pPr lvl="1"/>
            <a:r>
              <a:rPr lang="en-US" dirty="0"/>
              <a:t>Interesting future directions are proposed such as function-level </a:t>
            </a:r>
            <a:r>
              <a:rPr lang="en-US" dirty="0" err="1"/>
              <a:t>QoS</a:t>
            </a:r>
            <a:r>
              <a:rPr lang="en-US" dirty="0"/>
              <a:t> </a:t>
            </a:r>
            <a:r>
              <a:rPr lang="en-US" dirty="0" smtClean="0"/>
              <a:t>management </a:t>
            </a:r>
            <a:r>
              <a:rPr lang="en-US" dirty="0"/>
              <a:t>and economics for </a:t>
            </a:r>
            <a:r>
              <a:rPr lang="en-US" dirty="0" err="1"/>
              <a:t>serverless</a:t>
            </a:r>
            <a:r>
              <a:rPr lang="en-US" dirty="0"/>
              <a:t> computing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uture </a:t>
            </a:r>
            <a:r>
              <a:rPr lang="en-US" dirty="0"/>
              <a:t>research directions for </a:t>
            </a:r>
            <a:r>
              <a:rPr lang="en-US" dirty="0" smtClean="0"/>
              <a:t>data management </a:t>
            </a:r>
            <a:r>
              <a:rPr lang="en-US" dirty="0"/>
              <a:t>and analytics are </a:t>
            </a:r>
            <a:r>
              <a:rPr lang="en-US" dirty="0" smtClean="0"/>
              <a:t>discussed </a:t>
            </a:r>
            <a:r>
              <a:rPr lang="en-US" dirty="0"/>
              <a:t>in detail along with </a:t>
            </a:r>
            <a:r>
              <a:rPr lang="en-US" dirty="0" smtClean="0"/>
              <a:t>security</a:t>
            </a:r>
          </a:p>
          <a:p>
            <a:pPr lvl="2"/>
            <a:r>
              <a:rPr lang="en-US" dirty="0" smtClean="0"/>
              <a:t>Lead </a:t>
            </a:r>
            <a:r>
              <a:rPr lang="en-US" dirty="0"/>
              <a:t>to </a:t>
            </a:r>
            <a:r>
              <a:rPr lang="en-US" dirty="0" smtClean="0"/>
              <a:t>interesting applications </a:t>
            </a:r>
            <a:r>
              <a:rPr lang="en-US" dirty="0"/>
              <a:t>with platform </a:t>
            </a:r>
            <a:r>
              <a:rPr lang="en-US" dirty="0" smtClean="0"/>
              <a:t>support (</a:t>
            </a:r>
            <a:r>
              <a:rPr lang="en-US" dirty="0" err="1" smtClean="0"/>
              <a:t>e.g</a:t>
            </a:r>
            <a:r>
              <a:rPr lang="en-US" dirty="0" smtClean="0"/>
              <a:t> </a:t>
            </a:r>
            <a:r>
              <a:rPr lang="en-US" dirty="0"/>
              <a:t>edge analytics for real-time stream data </a:t>
            </a:r>
            <a:r>
              <a:rPr lang="en-US" dirty="0" smtClean="0"/>
              <a:t>processing in </a:t>
            </a:r>
            <a:r>
              <a:rPr lang="en-US" dirty="0" err="1" smtClean="0"/>
              <a:t>IoT</a:t>
            </a:r>
            <a:r>
              <a:rPr lang="en-US" dirty="0" smtClean="0"/>
              <a:t> and Smart Cities domains)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12/05/2020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3CB73-4A80-4381-9D36-E4FAC6A4A2C5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Satish Srirama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92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Discussion and Summary - continued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</a:t>
            </a:r>
            <a:r>
              <a:rPr lang="en-US" dirty="0" smtClean="0"/>
              <a:t>aaS:</a:t>
            </a:r>
          </a:p>
          <a:p>
            <a:pPr lvl="1"/>
            <a:r>
              <a:rPr lang="en-US" dirty="0" smtClean="0"/>
              <a:t>Should </a:t>
            </a:r>
            <a:r>
              <a:rPr lang="en-US" dirty="0"/>
              <a:t>mainly see advances from the application development and delivery, and </a:t>
            </a:r>
            <a:r>
              <a:rPr lang="en-US" dirty="0" smtClean="0"/>
              <a:t>usability </a:t>
            </a:r>
            <a:r>
              <a:rPr lang="en-US" dirty="0"/>
              <a:t>of Cloud services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variety of agile delivery tools and Cloud </a:t>
            </a:r>
            <a:r>
              <a:rPr lang="en-US" dirty="0" smtClean="0"/>
              <a:t>standards (</a:t>
            </a:r>
            <a:r>
              <a:rPr lang="en-US" dirty="0"/>
              <a:t>e.g., TOSCA) are increasingly being adopted during Cloud application </a:t>
            </a:r>
            <a:r>
              <a:rPr lang="en-US" dirty="0" smtClean="0"/>
              <a:t>development</a:t>
            </a:r>
          </a:p>
          <a:p>
            <a:pPr lvl="1"/>
            <a:r>
              <a:rPr lang="en-US" dirty="0" smtClean="0"/>
              <a:t>Future research </a:t>
            </a:r>
            <a:r>
              <a:rPr lang="en-US" dirty="0"/>
              <a:t>should focus at how to continuously monitor and iteratively evolve the design and </a:t>
            </a:r>
            <a:r>
              <a:rPr lang="en-US" dirty="0" smtClean="0"/>
              <a:t>quality </a:t>
            </a:r>
            <a:r>
              <a:rPr lang="en-US" dirty="0"/>
              <a:t>of Cloud </a:t>
            </a:r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Extend </a:t>
            </a:r>
            <a:r>
              <a:rPr lang="en-US" dirty="0"/>
              <a:t>DevOps methods and define novel </a:t>
            </a:r>
            <a:r>
              <a:rPr lang="en-US" dirty="0" smtClean="0"/>
              <a:t>programming </a:t>
            </a:r>
            <a:r>
              <a:rPr lang="en-US" dirty="0"/>
              <a:t>abstractions to </a:t>
            </a:r>
            <a:r>
              <a:rPr lang="en-US" dirty="0" smtClean="0"/>
              <a:t>support </a:t>
            </a:r>
            <a:r>
              <a:rPr lang="en-US" dirty="0" err="1" smtClean="0"/>
              <a:t>IoT</a:t>
            </a:r>
            <a:r>
              <a:rPr lang="en-US" dirty="0"/>
              <a:t>, Edge computing, Big Data, and </a:t>
            </a:r>
            <a:r>
              <a:rPr lang="en-US" dirty="0" err="1"/>
              <a:t>serverless</a:t>
            </a:r>
            <a:r>
              <a:rPr lang="en-US" dirty="0"/>
              <a:t> </a:t>
            </a:r>
            <a:r>
              <a:rPr lang="en-US" dirty="0" smtClean="0"/>
              <a:t>computing</a:t>
            </a:r>
          </a:p>
          <a:p>
            <a:pPr lvl="1"/>
            <a:r>
              <a:rPr lang="en-US" dirty="0"/>
              <a:t>Novel incentive mechanisms are required for mobile Cloud adaptability as well as for </a:t>
            </a:r>
            <a:r>
              <a:rPr lang="en-US" dirty="0" smtClean="0"/>
              <a:t>designing Fog </a:t>
            </a:r>
            <a:r>
              <a:rPr lang="en-US" dirty="0"/>
              <a:t>architectures</a:t>
            </a:r>
          </a:p>
          <a:p>
            <a:endParaRPr lang="en-US" dirty="0" smtClean="0"/>
          </a:p>
          <a:p>
            <a:r>
              <a:rPr lang="en-US" dirty="0" smtClean="0"/>
              <a:t>Discussed </a:t>
            </a:r>
            <a:r>
              <a:rPr lang="en-US" dirty="0"/>
              <a:t>research directions show a promising and </a:t>
            </a:r>
            <a:r>
              <a:rPr lang="en-US" dirty="0" smtClean="0"/>
              <a:t>exciting future </a:t>
            </a:r>
            <a:r>
              <a:rPr lang="en-US" dirty="0"/>
              <a:t>for the Cloud computing field both technically and </a:t>
            </a:r>
            <a:r>
              <a:rPr lang="en-US" dirty="0" smtClean="0"/>
              <a:t>economically</a:t>
            </a:r>
          </a:p>
          <a:p>
            <a:r>
              <a:rPr lang="en-US" dirty="0" smtClean="0"/>
              <a:t>The </a:t>
            </a:r>
            <a:r>
              <a:rPr lang="en-US" dirty="0"/>
              <a:t>manifesto </a:t>
            </a:r>
            <a:r>
              <a:rPr lang="en-US" dirty="0" smtClean="0"/>
              <a:t>calls the </a:t>
            </a:r>
            <a:r>
              <a:rPr lang="en-US" dirty="0"/>
              <a:t>community for action in addressing them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12/05/2020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3CB73-4A80-4381-9D36-E4FAC6A4A2C5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Satish Srirama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49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week in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lab!</a:t>
            </a:r>
          </a:p>
          <a:p>
            <a:endParaRPr lang="en-US" dirty="0"/>
          </a:p>
          <a:p>
            <a:r>
              <a:rPr lang="en-US" dirty="0" smtClean="0"/>
              <a:t>All the best for exam next week!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12/05/2020</a:t>
            </a:r>
            <a:endParaRPr lang="et-E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Satish Srirama</a:t>
            </a:r>
            <a:endParaRPr lang="et-E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50CF-7B6C-461A-A1C1-31222103A3B1}" type="slidenum">
              <a:rPr lang="et-EE" smtClean="0"/>
              <a:pPr/>
              <a:t>44</a:t>
            </a:fld>
            <a:r>
              <a:rPr lang="en-US" smtClean="0"/>
              <a:t>/</a:t>
            </a:r>
            <a:r>
              <a:rPr lang="et-EE" smtClean="0"/>
              <a:t>46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17869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83162"/>
          </a:xfrm>
        </p:spPr>
        <p:txBody>
          <a:bodyPr>
            <a:normAutofit/>
          </a:bodyPr>
          <a:lstStyle/>
          <a:p>
            <a:r>
              <a:rPr lang="en-US" dirty="0"/>
              <a:t>R. Buyya, S. N. Srirama, G. </a:t>
            </a:r>
            <a:r>
              <a:rPr lang="en-US" dirty="0" err="1"/>
              <a:t>Casale</a:t>
            </a:r>
            <a:r>
              <a:rPr lang="en-US" dirty="0"/>
              <a:t> et al: </a:t>
            </a:r>
            <a:r>
              <a:rPr lang="en-US" i="1" dirty="0"/>
              <a:t>A Manifesto for Future Generation Cloud Computing: Research Directions for the Next Decade</a:t>
            </a:r>
            <a:r>
              <a:rPr lang="en-US" dirty="0"/>
              <a:t>, ACM Computing Surveys, ISSN 0360-0300, 51(5):105, 38 pages, 2019.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12/05/2020</a:t>
            </a:r>
            <a:endParaRPr lang="et-E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Satish Srirama</a:t>
            </a:r>
            <a:endParaRPr lang="et-E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50CF-7B6C-461A-A1C1-31222103A3B1}" type="slidenum">
              <a:rPr lang="et-EE" smtClean="0"/>
              <a:pPr/>
              <a:t>45</a:t>
            </a:fld>
            <a:r>
              <a:rPr lang="en-US" smtClean="0"/>
              <a:t>/</a:t>
            </a:r>
            <a:r>
              <a:rPr lang="et-EE" smtClean="0"/>
              <a:t>46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32749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Structure of the Manifesto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Discusses major challenges in cloud computing</a:t>
            </a:r>
          </a:p>
          <a:p>
            <a:pPr lvl="1"/>
            <a:r>
              <a:rPr lang="en-US" dirty="0" smtClean="0"/>
              <a:t>Investigates </a:t>
            </a:r>
            <a:r>
              <a:rPr lang="en-US" dirty="0"/>
              <a:t>their state-of-the-art </a:t>
            </a:r>
            <a:r>
              <a:rPr lang="en-US" dirty="0" smtClean="0"/>
              <a:t>solutions</a:t>
            </a:r>
          </a:p>
          <a:p>
            <a:pPr lvl="1"/>
            <a:r>
              <a:rPr lang="en-GB" dirty="0" smtClean="0"/>
              <a:t>Investigates their limitations</a:t>
            </a:r>
          </a:p>
          <a:p>
            <a:r>
              <a:rPr lang="en-US" dirty="0"/>
              <a:t>E</a:t>
            </a:r>
            <a:r>
              <a:rPr lang="en-US" dirty="0" smtClean="0"/>
              <a:t>merging </a:t>
            </a:r>
            <a:r>
              <a:rPr lang="en-US" dirty="0"/>
              <a:t>trends and impact areas, that further </a:t>
            </a:r>
            <a:r>
              <a:rPr lang="en-US" dirty="0" smtClean="0"/>
              <a:t>drive these challenges</a:t>
            </a:r>
          </a:p>
          <a:p>
            <a:r>
              <a:rPr lang="en-US" dirty="0" smtClean="0"/>
              <a:t>Offers comprehensive </a:t>
            </a:r>
            <a:r>
              <a:rPr lang="en-US" dirty="0"/>
              <a:t>future research directions</a:t>
            </a:r>
            <a:endParaRPr lang="en-GB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12/05/2020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3CB73-4A80-4381-9D36-E4FAC6A4A2C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Satish Srirama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65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Major Challenges in Cloud Computing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12/05/2020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3CB73-4A80-4381-9D36-E4FAC6A4A2C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Satish Srirama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615" y="1210340"/>
            <a:ext cx="5268769" cy="532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58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 and Elasticity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Cloud computing promises virtually unlimited computational resources on demand</a:t>
            </a:r>
          </a:p>
          <a:p>
            <a:r>
              <a:rPr lang="en-US" dirty="0" smtClean="0"/>
              <a:t>Benefits:</a:t>
            </a:r>
          </a:p>
          <a:p>
            <a:pPr lvl="1"/>
            <a:r>
              <a:rPr lang="en-US" i="1" dirty="0" smtClean="0">
                <a:solidFill>
                  <a:srgbClr val="0000FF"/>
                </a:solidFill>
              </a:rPr>
              <a:t>Scalability</a:t>
            </a:r>
            <a:r>
              <a:rPr lang="en-US" dirty="0"/>
              <a:t>:</a:t>
            </a:r>
            <a:r>
              <a:rPr lang="en-US" dirty="0" smtClean="0"/>
              <a:t> Unexpected </a:t>
            </a:r>
            <a:r>
              <a:rPr lang="en-US" dirty="0"/>
              <a:t>peaks in computational </a:t>
            </a:r>
            <a:r>
              <a:rPr lang="en-US" dirty="0" smtClean="0"/>
              <a:t>demand do </a:t>
            </a:r>
            <a:r>
              <a:rPr lang="en-US" dirty="0"/>
              <a:t>not </a:t>
            </a:r>
            <a:r>
              <a:rPr lang="en-US" dirty="0" smtClean="0"/>
              <a:t>break </a:t>
            </a:r>
            <a:r>
              <a:rPr lang="en-US" dirty="0"/>
              <a:t>service level agreements (</a:t>
            </a:r>
            <a:r>
              <a:rPr lang="en-US" dirty="0" smtClean="0"/>
              <a:t>SLAs)</a:t>
            </a:r>
          </a:p>
          <a:p>
            <a:pPr lvl="1"/>
            <a:r>
              <a:rPr lang="en-US" i="1" dirty="0" smtClean="0">
                <a:solidFill>
                  <a:srgbClr val="0000FF"/>
                </a:solidFill>
              </a:rPr>
              <a:t>Elasticity</a:t>
            </a:r>
            <a:r>
              <a:rPr lang="en-US" i="1" dirty="0" smtClean="0"/>
              <a:t>:</a:t>
            </a:r>
            <a:r>
              <a:rPr lang="en-US" dirty="0" smtClean="0"/>
              <a:t> Users do not need to make significant up-front investments in infrastructure</a:t>
            </a:r>
          </a:p>
          <a:p>
            <a:pPr lvl="2"/>
            <a:r>
              <a:rPr lang="en-US" dirty="0" smtClean="0"/>
              <a:t>Rather grow/shrink as their computing needs increase/decrease</a:t>
            </a:r>
          </a:p>
          <a:p>
            <a:r>
              <a:rPr lang="en-US" dirty="0" smtClean="0"/>
              <a:t>State-of-the-art:</a:t>
            </a:r>
          </a:p>
          <a:p>
            <a:pPr lvl="1"/>
            <a:r>
              <a:rPr lang="en-US" dirty="0" smtClean="0"/>
              <a:t>Models for Auto-scaling, scaling policies, resource provisioning policies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12/05/2020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3CB73-4A80-4381-9D36-E4FAC6A4A2C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Satish Srirama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90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Scalability and Elasticity – challenges, and open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Research </a:t>
            </a:r>
            <a:r>
              <a:rPr lang="en-US" dirty="0"/>
              <a:t>challenges associated with scalable </a:t>
            </a:r>
            <a:r>
              <a:rPr lang="en-US" dirty="0" smtClean="0"/>
              <a:t>services</a:t>
            </a:r>
          </a:p>
          <a:p>
            <a:pPr lvl="1"/>
            <a:r>
              <a:rPr lang="en-US" dirty="0"/>
              <a:t>Cloud </a:t>
            </a:r>
            <a:r>
              <a:rPr lang="en-US" dirty="0" smtClean="0"/>
              <a:t>providers </a:t>
            </a:r>
            <a:r>
              <a:rPr lang="en-US" dirty="0"/>
              <a:t>must embrace parallel computing </a:t>
            </a:r>
            <a:r>
              <a:rPr lang="en-US" dirty="0" smtClean="0"/>
              <a:t>hardware</a:t>
            </a:r>
          </a:p>
          <a:p>
            <a:pPr lvl="2"/>
            <a:r>
              <a:rPr lang="en-US" dirty="0" smtClean="0"/>
              <a:t>Multi-core</a:t>
            </a:r>
            <a:r>
              <a:rPr lang="en-US" dirty="0"/>
              <a:t>, clusters, accelerators </a:t>
            </a:r>
            <a:r>
              <a:rPr lang="en-US" dirty="0" smtClean="0"/>
              <a:t>(GPUs), non-traditional </a:t>
            </a:r>
            <a:r>
              <a:rPr lang="en-US" dirty="0"/>
              <a:t>(e.g., neuromorphic and future quantum) </a:t>
            </a:r>
            <a:r>
              <a:rPr lang="en-US" dirty="0" smtClean="0"/>
              <a:t>architectures</a:t>
            </a:r>
          </a:p>
          <a:p>
            <a:pPr lvl="2"/>
            <a:r>
              <a:rPr lang="en-US" dirty="0" smtClean="0"/>
              <a:t>Provide heterogeneous hardware to users in abstractions (e.g. VMs, containers)</a:t>
            </a:r>
            <a:endParaRPr lang="en-US" dirty="0"/>
          </a:p>
          <a:p>
            <a:pPr lvl="1"/>
            <a:r>
              <a:rPr lang="en-US" dirty="0"/>
              <a:t>M</a:t>
            </a:r>
            <a:r>
              <a:rPr lang="en-US" dirty="0" smtClean="0"/>
              <a:t>iddleware level: Programming models and abstractions are necessary</a:t>
            </a:r>
          </a:p>
          <a:p>
            <a:pPr lvl="1"/>
            <a:r>
              <a:rPr lang="en-US" dirty="0" smtClean="0"/>
              <a:t>Application level: New scalability algorithms and models</a:t>
            </a:r>
          </a:p>
          <a:p>
            <a:r>
              <a:rPr lang="en-US" dirty="0" smtClean="0"/>
              <a:t>Scalability </a:t>
            </a:r>
            <a:r>
              <a:rPr lang="en-US" dirty="0"/>
              <a:t>of the Cloud is limited by the extent to which individual </a:t>
            </a:r>
            <a:r>
              <a:rPr lang="en-US" dirty="0" smtClean="0"/>
              <a:t>components, namely </a:t>
            </a:r>
            <a:r>
              <a:rPr lang="en-US" dirty="0"/>
              <a:t>compute, storage and interconnects </a:t>
            </a:r>
            <a:r>
              <a:rPr lang="en-US" dirty="0" smtClean="0"/>
              <a:t>scale</a:t>
            </a:r>
          </a:p>
          <a:p>
            <a:pPr lvl="1"/>
            <a:r>
              <a:rPr lang="en-US" dirty="0" smtClean="0"/>
              <a:t>End of scaling </a:t>
            </a:r>
            <a:r>
              <a:rPr lang="en-US" dirty="0"/>
              <a:t>of Moore’s law </a:t>
            </a:r>
            <a:r>
              <a:rPr lang="en-US" dirty="0" smtClean="0"/>
              <a:t>(Doubling </a:t>
            </a:r>
            <a:r>
              <a:rPr lang="en-US" dirty="0"/>
              <a:t>the number of transistors every 1.5 year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Research in new technologies (e.g. beyond Metal-Oxide-Semiconductor)</a:t>
            </a:r>
          </a:p>
          <a:p>
            <a:pPr lvl="1"/>
            <a:r>
              <a:rPr lang="en-US" dirty="0" smtClean="0"/>
              <a:t>For memory, new non-volatile technologies are being explored</a:t>
            </a:r>
          </a:p>
          <a:p>
            <a:r>
              <a:rPr lang="en-US" dirty="0"/>
              <a:t>R</a:t>
            </a:r>
            <a:r>
              <a:rPr lang="en-US" dirty="0" smtClean="0"/>
              <a:t>esearch </a:t>
            </a:r>
            <a:r>
              <a:rPr lang="en-US" dirty="0"/>
              <a:t>challenges associated with </a:t>
            </a:r>
            <a:r>
              <a:rPr lang="en-US" i="1" dirty="0"/>
              <a:t>elastic services</a:t>
            </a:r>
            <a:endParaRPr lang="en-US" dirty="0" smtClean="0"/>
          </a:p>
          <a:p>
            <a:pPr lvl="1"/>
            <a:r>
              <a:rPr lang="en-US" dirty="0"/>
              <a:t>A</a:t>
            </a:r>
            <a:r>
              <a:rPr lang="en-US" dirty="0" smtClean="0"/>
              <a:t>bility </a:t>
            </a:r>
            <a:r>
              <a:rPr lang="en-US" dirty="0"/>
              <a:t>to </a:t>
            </a:r>
            <a:r>
              <a:rPr lang="en-US" dirty="0" smtClean="0"/>
              <a:t>accurately </a:t>
            </a:r>
            <a:r>
              <a:rPr lang="en-US" dirty="0"/>
              <a:t>predict computational </a:t>
            </a:r>
            <a:r>
              <a:rPr lang="en-US" dirty="0" smtClean="0"/>
              <a:t>demand</a:t>
            </a:r>
          </a:p>
          <a:p>
            <a:pPr lvl="1"/>
            <a:r>
              <a:rPr lang="en-US" dirty="0" smtClean="0"/>
              <a:t>Dynamic </a:t>
            </a:r>
            <a:r>
              <a:rPr lang="en-US" dirty="0"/>
              <a:t>creation, mobility, and garbage collection of </a:t>
            </a:r>
            <a:r>
              <a:rPr lang="en-US" dirty="0" smtClean="0"/>
              <a:t>VMs and containers</a:t>
            </a:r>
          </a:p>
          <a:p>
            <a:pPr lvl="1"/>
            <a:r>
              <a:rPr lang="en-US" dirty="0"/>
              <a:t>Programming models that enable dynamic reconfiguration of applications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12/05/2020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3CB73-4A80-4381-9D36-E4FAC6A4A2C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Satish Srirama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51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Emerging trends and impact areas for cloud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55000" lnSpcReduction="20000"/>
          </a:bodyPr>
          <a:lstStyle/>
          <a:p>
            <a:r>
              <a:rPr lang="en-GB" dirty="0" smtClean="0"/>
              <a:t>Containers</a:t>
            </a:r>
          </a:p>
          <a:p>
            <a:pPr lvl="1"/>
            <a:r>
              <a:rPr lang="en-US" dirty="0"/>
              <a:t>New type of virtualization technology with tiny memory footprint, lesser re-source requirement and faster startup</a:t>
            </a:r>
            <a:endParaRPr lang="en-GB" dirty="0" smtClean="0"/>
          </a:p>
          <a:p>
            <a:r>
              <a:rPr lang="en-GB" dirty="0" smtClean="0"/>
              <a:t>Fog Computing</a:t>
            </a:r>
          </a:p>
          <a:p>
            <a:pPr lvl="1"/>
            <a:r>
              <a:rPr lang="en-US" dirty="0"/>
              <a:t>Computing at the edge of the network</a:t>
            </a:r>
            <a:endParaRPr lang="en-GB" dirty="0" smtClean="0"/>
          </a:p>
          <a:p>
            <a:r>
              <a:rPr lang="en-GB" dirty="0" smtClean="0"/>
              <a:t>Big Data</a:t>
            </a:r>
          </a:p>
          <a:p>
            <a:pPr lvl="1"/>
            <a:r>
              <a:rPr lang="en-US" dirty="0" smtClean="0"/>
              <a:t>Rapid </a:t>
            </a:r>
            <a:r>
              <a:rPr lang="en-US" dirty="0"/>
              <a:t>escalation in the generation of streaming data from </a:t>
            </a:r>
            <a:r>
              <a:rPr lang="en-US" dirty="0" err="1"/>
              <a:t>IoT</a:t>
            </a:r>
            <a:r>
              <a:rPr lang="en-US" dirty="0"/>
              <a:t> and social networking applications</a:t>
            </a:r>
            <a:endParaRPr lang="en-GB" dirty="0" smtClean="0"/>
          </a:p>
          <a:p>
            <a:r>
              <a:rPr lang="en-GB" dirty="0" err="1" smtClean="0"/>
              <a:t>Serverless</a:t>
            </a:r>
            <a:r>
              <a:rPr lang="en-GB" dirty="0" smtClean="0"/>
              <a:t> Computing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rchitectural </a:t>
            </a:r>
            <a:r>
              <a:rPr lang="en-US" dirty="0"/>
              <a:t>pattern where the server is abstracted </a:t>
            </a:r>
            <a:r>
              <a:rPr lang="en-US" dirty="0" smtClean="0"/>
              <a:t>away and </a:t>
            </a:r>
            <a:r>
              <a:rPr lang="en-US" dirty="0"/>
              <a:t>the resources are automatically managed for the user</a:t>
            </a:r>
            <a:endParaRPr lang="en-GB" dirty="0" smtClean="0"/>
          </a:p>
          <a:p>
            <a:r>
              <a:rPr lang="en-GB" dirty="0" smtClean="0"/>
              <a:t>Software-defined Cloud Computing</a:t>
            </a:r>
          </a:p>
          <a:p>
            <a:pPr lvl="1"/>
            <a:r>
              <a:rPr lang="en-US" dirty="0" smtClean="0"/>
              <a:t>Optimizing </a:t>
            </a:r>
            <a:r>
              <a:rPr lang="en-US" dirty="0"/>
              <a:t>and automating the Cloud configuration and adaptation by extending the </a:t>
            </a:r>
            <a:r>
              <a:rPr lang="en-US" dirty="0" smtClean="0"/>
              <a:t>virtualization </a:t>
            </a:r>
            <a:r>
              <a:rPr lang="en-US" dirty="0"/>
              <a:t>to compute, storage, and networks</a:t>
            </a:r>
            <a:endParaRPr lang="en-GB" dirty="0" smtClean="0"/>
          </a:p>
          <a:p>
            <a:r>
              <a:rPr lang="en-GB" dirty="0" err="1" smtClean="0"/>
              <a:t>Blockchain</a:t>
            </a:r>
            <a:endParaRPr lang="en-GB" dirty="0" smtClean="0"/>
          </a:p>
          <a:p>
            <a:pPr lvl="1"/>
            <a:r>
              <a:rPr lang="en-US" dirty="0"/>
              <a:t>Distributed immutable ledger </a:t>
            </a:r>
            <a:r>
              <a:rPr lang="en-US" dirty="0" smtClean="0"/>
              <a:t>deployed in </a:t>
            </a:r>
            <a:r>
              <a:rPr lang="en-US" dirty="0"/>
              <a:t>a </a:t>
            </a:r>
            <a:r>
              <a:rPr lang="en-US" dirty="0" err="1"/>
              <a:t>decentralised</a:t>
            </a:r>
            <a:r>
              <a:rPr lang="en-US" dirty="0"/>
              <a:t> network that relies on cryptography to meet security constraints</a:t>
            </a:r>
            <a:endParaRPr lang="en-GB" dirty="0" smtClean="0"/>
          </a:p>
          <a:p>
            <a:r>
              <a:rPr lang="en-GB" dirty="0" smtClean="0"/>
              <a:t>Machine and Deep Learning</a:t>
            </a:r>
          </a:p>
          <a:p>
            <a:pPr lvl="1"/>
            <a:r>
              <a:rPr lang="en-US" dirty="0"/>
              <a:t>Algorithms and models for </a:t>
            </a:r>
            <a:r>
              <a:rPr lang="en-US" dirty="0" smtClean="0"/>
              <a:t>optimized </a:t>
            </a:r>
            <a:r>
              <a:rPr lang="en-US" dirty="0"/>
              <a:t>resource management and ML </a:t>
            </a:r>
            <a:r>
              <a:rPr lang="en-US" dirty="0" smtClean="0"/>
              <a:t>services offered </a:t>
            </a:r>
            <a:r>
              <a:rPr lang="en-US" dirty="0"/>
              <a:t>from Clouds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12/05/2020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Satish Srirama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3CB73-4A80-4381-9D36-E4FAC6A4A2C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46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oud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213535</TotalTime>
  <Words>5389</Words>
  <Application>Microsoft Office PowerPoint</Application>
  <PresentationFormat>On-screen Show (4:3)</PresentationFormat>
  <Paragraphs>673</Paragraphs>
  <Slides>45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Arial</vt:lpstr>
      <vt:lpstr>Calibri</vt:lpstr>
      <vt:lpstr>Cloud slides</vt:lpstr>
      <vt:lpstr> A Manifesto for Future Generation Cloud Computing: Research Directions for the Next Decade</vt:lpstr>
      <vt:lpstr>PowerPoint Presentation</vt:lpstr>
      <vt:lpstr>Cloud Computing</vt:lpstr>
      <vt:lpstr>Motivation and Goals of Cloud Manifesto</vt:lpstr>
      <vt:lpstr>Structure of the Manifesto</vt:lpstr>
      <vt:lpstr>Major Challenges in Cloud Computing</vt:lpstr>
      <vt:lpstr>Scalability and Elasticity</vt:lpstr>
      <vt:lpstr>Scalability and Elasticity – challenges, and open issues</vt:lpstr>
      <vt:lpstr>Emerging trends and impact areas for cloud</vt:lpstr>
      <vt:lpstr>Scalability and Elasticity – Future Research Directions</vt:lpstr>
      <vt:lpstr>Resource Management and Scheduling</vt:lpstr>
      <vt:lpstr>Resource Management and Scheduling - Challenges</vt:lpstr>
      <vt:lpstr>Resource Management and Scheduling - Future Research Directions</vt:lpstr>
      <vt:lpstr>Reliability</vt:lpstr>
      <vt:lpstr>Reliability - Challenges</vt:lpstr>
      <vt:lpstr>Reliability - Future Research Directions</vt:lpstr>
      <vt:lpstr>Sustainability</vt:lpstr>
      <vt:lpstr>Sustainability - Future Research Directions</vt:lpstr>
      <vt:lpstr>Heterogeneity</vt:lpstr>
      <vt:lpstr>Heterogeneity - continued</vt:lpstr>
      <vt:lpstr>Heterogeneity - Future Research Directions</vt:lpstr>
      <vt:lpstr>Interconnected Clouds</vt:lpstr>
      <vt:lpstr>Interconnected Clouds - Future Research Directions</vt:lpstr>
      <vt:lpstr>Empowering Resource-Constrained Devices</vt:lpstr>
      <vt:lpstr>Empowering Resource-Constrained Devices - Future Research Directions</vt:lpstr>
      <vt:lpstr>Security and Privacy</vt:lpstr>
      <vt:lpstr>Security and Privacy - continued</vt:lpstr>
      <vt:lpstr>Security and Privacy - Future Research Directions</vt:lpstr>
      <vt:lpstr>Economics of Cloud Computing</vt:lpstr>
      <vt:lpstr>Economics of Cloud Computing - Future Research Directions </vt:lpstr>
      <vt:lpstr>Application Development and Delivery</vt:lpstr>
      <vt:lpstr>Application Development and Delivery - Future Research Directions </vt:lpstr>
      <vt:lpstr>Data Management</vt:lpstr>
      <vt:lpstr>Data Management - Future Research Directions </vt:lpstr>
      <vt:lpstr>Networking</vt:lpstr>
      <vt:lpstr>Networking - Future Research Directions </vt:lpstr>
      <vt:lpstr>Usability</vt:lpstr>
      <vt:lpstr>Usability - Future Research Directions</vt:lpstr>
      <vt:lpstr>PowerPoint Presentation</vt:lpstr>
      <vt:lpstr>PowerPoint Presentation</vt:lpstr>
      <vt:lpstr>Discussion and Summary</vt:lpstr>
      <vt:lpstr>Discussion and Summary - continued</vt:lpstr>
      <vt:lpstr>Discussion and Summary - continued</vt:lpstr>
      <vt:lpstr>This week in lab</vt:lpstr>
      <vt:lpstr>References</vt:lpstr>
    </vt:vector>
  </TitlesOfParts>
  <Company>Tartu Ülikool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srirama</dc:creator>
  <cp:lastModifiedBy>Satish Narayana Srirama</cp:lastModifiedBy>
  <cp:revision>3817</cp:revision>
  <cp:lastPrinted>2019-06-23T15:44:42Z</cp:lastPrinted>
  <dcterms:created xsi:type="dcterms:W3CDTF">2010-02-19T08:37:15Z</dcterms:created>
  <dcterms:modified xsi:type="dcterms:W3CDTF">2020-04-29T08:49:29Z</dcterms:modified>
</cp:coreProperties>
</file>